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8" r:id="rId2"/>
  </p:sldMasterIdLst>
  <p:notesMasterIdLst>
    <p:notesMasterId r:id="rId12"/>
  </p:notesMasterIdLst>
  <p:handoutMasterIdLst>
    <p:handoutMasterId r:id="rId13"/>
  </p:handoutMasterIdLst>
  <p:sldIdLst>
    <p:sldId id="256" r:id="rId3"/>
    <p:sldId id="257" r:id="rId4"/>
    <p:sldId id="258" r:id="rId5"/>
    <p:sldId id="259" r:id="rId6"/>
    <p:sldId id="263" r:id="rId7"/>
    <p:sldId id="264" r:id="rId8"/>
    <p:sldId id="260" r:id="rId9"/>
    <p:sldId id="261" r:id="rId10"/>
    <p:sldId id="262" r:id="rId11"/>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06" d="100"/>
          <a:sy n="106" d="100"/>
        </p:scale>
        <p:origin x="-84" y="-138"/>
      </p:cViewPr>
      <p:guideLst>
        <p:guide orient="horz" pos="2208"/>
        <p:guide pos="292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97009027-94E0-4125-BE61-CA132C07D2A5}" type="datetimeFigureOut">
              <a:rPr lang="en-US" smtClean="0"/>
              <a:pPr/>
              <a:t>4/22/2010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EBD7088F-CA38-4AB4-89BB-CE106C13667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BBE1F243-64BD-4CB5-9227-9B7049044456}" type="datetimeFigureOut">
              <a:rPr lang="en-US" smtClean="0"/>
              <a:pPr/>
              <a:t>4/22/2010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EC59370A-D13E-460C-9C6F-178177E5BC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59370A-D13E-460C-9C6F-178177E5BCC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59370A-D13E-460C-9C6F-178177E5BCC6}"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6" y="1600200"/>
            <a:ext cx="7085013" cy="10668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125D82BE-2328-4A85-ADAB-A8339860601F}" type="datetimeFigureOut">
              <a:rPr lang="en-US" smtClean="0"/>
              <a:pPr/>
              <a:t>4/22/2010</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1"/>
            <a:ext cx="1771651"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6" y="685801"/>
            <a:ext cx="5162551"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371600"/>
          </a:xfrm>
          <a:noFill/>
          <a:ln>
            <a:noFill/>
          </a:ln>
        </p:spPr>
        <p:txBody>
          <a:bodyPr lIns="182880" tIns="182880" rIns="182880" bIns="182880" anchor="b" anchorCtr="0"/>
          <a:lstStyle>
            <a:lvl1pPr algn="l">
              <a:defRPr/>
            </a:lvl1pPr>
          </a:lstStyle>
          <a:p>
            <a:r>
              <a:rPr lang="en-US" smtClean="0"/>
              <a:t>Click to edit Master title style</a:t>
            </a:r>
            <a:endParaRPr/>
          </a:p>
        </p:txBody>
      </p:sp>
      <p:sp>
        <p:nvSpPr>
          <p:cNvPr id="3" name="Subtitle 2"/>
          <p:cNvSpPr>
            <a:spLocks noGrp="1"/>
          </p:cNvSpPr>
          <p:nvPr>
            <p:ph type="subTitle" idx="1"/>
          </p:nvPr>
        </p:nvSpPr>
        <p:spPr>
          <a:xfrm>
            <a:off x="685800" y="3657600"/>
            <a:ext cx="7772400" cy="1371600"/>
          </a:xfrm>
          <a:noFill/>
          <a:ln>
            <a:noFill/>
          </a:ln>
          <a:effectLst>
            <a:innerShdw blurRad="114300">
              <a:schemeClr val="tx1"/>
            </a:innerShdw>
          </a:effectLst>
          <a:scene3d>
            <a:camera prst="orthographicFront"/>
            <a:lightRig rig="threePt" dir="t"/>
          </a:scene3d>
          <a:sp3d>
            <a:bevelT w="12700" h="50800" prst="softRound"/>
          </a:sp3d>
        </p:spPr>
        <p:txBody>
          <a:bodyPr lIns="182880" tIns="182880" rIns="182880" bIns="182880"/>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85800" y="6508750"/>
            <a:ext cx="2133600" cy="273050"/>
          </a:xfrm>
        </p:spPr>
        <p:txBody>
          <a:body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a:xfrm>
            <a:off x="3125724" y="6508750"/>
            <a:ext cx="2895600" cy="273050"/>
          </a:xfrm>
        </p:spPr>
        <p:txBody>
          <a:bodyPr/>
          <a:lstStyle/>
          <a:p>
            <a:endParaRPr lang="en-US"/>
          </a:p>
        </p:txBody>
      </p:sp>
      <p:sp>
        <p:nvSpPr>
          <p:cNvPr id="6" name="Slide Number Placeholder 5"/>
          <p:cNvSpPr>
            <a:spLocks noGrp="1"/>
          </p:cNvSpPr>
          <p:nvPr>
            <p:ph type="sldNum" sz="quarter" idx="12"/>
          </p:nvPr>
        </p:nvSpPr>
        <p:spPr>
          <a:xfrm>
            <a:off x="6327648" y="6508750"/>
            <a:ext cx="2130552" cy="273050"/>
          </a:xfrm>
        </p:spPr>
        <p:txBody>
          <a:bodyPr/>
          <a:lstStyle/>
          <a:p>
            <a:fld id="{87B39093-FF0E-4E59-9773-07C5E3F82DDD}" type="slidenum">
              <a:rPr lang="en-US" smtClean="0"/>
              <a:pPr/>
              <a:t>‹#›</a:t>
            </a:fld>
            <a:endParaRPr lang="en-US"/>
          </a:p>
        </p:txBody>
      </p:sp>
      <p:cxnSp>
        <p:nvCxnSpPr>
          <p:cNvPr id="32" name="Straight Connector 31"/>
          <p:cNvCxnSpPr/>
          <p:nvPr/>
        </p:nvCxnSpPr>
        <p:spPr>
          <a:xfrm>
            <a:off x="0" y="3579019"/>
            <a:ext cx="9144000" cy="1588"/>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grpSp>
        <p:nvGrpSpPr>
          <p:cNvPr id="7" name="Group 22"/>
          <p:cNvGrpSpPr/>
          <p:nvPr/>
        </p:nvGrpSpPr>
        <p:grpSpPr>
          <a:xfrm rot="5400000">
            <a:off x="4535424" y="2249423"/>
            <a:ext cx="91440" cy="9125712"/>
            <a:chOff x="0" y="0"/>
            <a:chExt cx="274320" cy="6858000"/>
          </a:xfrm>
        </p:grpSpPr>
        <p:sp>
          <p:nvSpPr>
            <p:cNvPr id="9" name="Rectangle 8"/>
            <p:cNvSpPr/>
            <p:nvPr/>
          </p:nvSpPr>
          <p:spPr>
            <a:xfrm>
              <a:off x="32603" y="0"/>
              <a:ext cx="60960"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0"/>
              <a:ext cx="30480" cy="6858000"/>
            </a:xfrm>
            <a:prstGeom prst="rect">
              <a:avLst/>
            </a:prstGeom>
            <a:solidFill>
              <a:srgbClr val="FFFFFF"/>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914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152400" y="0"/>
              <a:ext cx="18288"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2880" y="0"/>
              <a:ext cx="30480" cy="6858000"/>
            </a:xfrm>
            <a:prstGeom prst="rect">
              <a:avLst/>
            </a:prstGeom>
            <a:solidFill>
              <a:schemeClr val="tx2"/>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213360" y="0"/>
              <a:ext cx="30480" cy="6858000"/>
            </a:xfrm>
            <a:prstGeom prst="rect">
              <a:avLst/>
            </a:prstGeom>
            <a:solidFill>
              <a:schemeClr val="accent5"/>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p:nvSpPr>
          <p:spPr>
            <a:xfrm>
              <a:off x="2438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p:nvSpPr>
          <p:spPr>
            <a:xfrm>
              <a:off x="60960" y="0"/>
              <a:ext cx="30480" cy="6858000"/>
            </a:xfrm>
            <a:prstGeom prst="rect">
              <a:avLst/>
            </a:prstGeom>
            <a:solidFill>
              <a:schemeClr val="accent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39093-FF0E-4E59-9773-07C5E3F82DD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37621" y="2981324"/>
            <a:ext cx="7168179" cy="1371600"/>
          </a:xfrm>
        </p:spPr>
        <p:txBody>
          <a:bodyPr lIns="182880" rIns="182880" anchor="b" anchorCtr="0"/>
          <a:lstStyle>
            <a:lvl1pPr marL="0" indent="0" algn="l">
              <a:defRPr sz="4000" b="0" cap="none" baseline="0"/>
            </a:lvl1pPr>
          </a:lstStyle>
          <a:p>
            <a:r>
              <a:rPr lang="en-US" smtClean="0"/>
              <a:t>Click to edit Master title style</a:t>
            </a:r>
            <a:endParaRPr/>
          </a:p>
        </p:txBody>
      </p:sp>
      <p:sp>
        <p:nvSpPr>
          <p:cNvPr id="3" name="Text Placeholder 2"/>
          <p:cNvSpPr>
            <a:spLocks noGrp="1"/>
          </p:cNvSpPr>
          <p:nvPr>
            <p:ph type="body" idx="1"/>
          </p:nvPr>
        </p:nvSpPr>
        <p:spPr>
          <a:xfrm>
            <a:off x="1137620" y="4519613"/>
            <a:ext cx="7168179" cy="1371600"/>
          </a:xfrm>
          <a:noFill/>
          <a:ln>
            <a:noFill/>
          </a:ln>
          <a:effectLst>
            <a:innerShdw blurRad="114300">
              <a:schemeClr val="tx1"/>
            </a:innerShdw>
          </a:effectLst>
          <a:scene3d>
            <a:camera prst="orthographicFront"/>
            <a:lightRig rig="threePt" dir="t"/>
          </a:scene3d>
          <a:sp3d>
            <a:bevelT w="12700" h="50800" prst="softRound"/>
          </a:sp3d>
        </p:spPr>
        <p:txBody>
          <a:bodyPr lIns="182880" rIns="182880" anchor="t" anchorCtr="0"/>
          <a:lstStyle>
            <a:lvl1pPr marL="0" indent="0" algn="l">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39093-FF0E-4E59-9773-07C5E3F82DDD}" type="slidenum">
              <a:rPr lang="en-US" smtClean="0"/>
              <a:pPr/>
              <a:t>‹#›</a:t>
            </a:fld>
            <a:endParaRPr lang="en-US"/>
          </a:p>
        </p:txBody>
      </p:sp>
      <p:cxnSp>
        <p:nvCxnSpPr>
          <p:cNvPr id="7" name="Straight Connector 6"/>
          <p:cNvCxnSpPr/>
          <p:nvPr/>
        </p:nvCxnSpPr>
        <p:spPr>
          <a:xfrm>
            <a:off x="1322294" y="4419600"/>
            <a:ext cx="7315200" cy="1588"/>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402080" y="1828799"/>
            <a:ext cx="3246120" cy="4114801"/>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25527" y="1828799"/>
            <a:ext cx="3246120" cy="4114801"/>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25D82BE-2328-4A85-ADAB-A8339860601F}" type="datetimeFigureOut">
              <a:rPr lang="en-US" smtClean="0"/>
              <a:pPr/>
              <a:t>4/22/2010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39093-FF0E-4E59-9773-07C5E3F82DD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95400" y="1659685"/>
            <a:ext cx="3429000" cy="639762"/>
          </a:xfrm>
        </p:spPr>
        <p:txBody>
          <a:bodyPr anchor="ctr" anchorCtr="0">
            <a:noAutofit/>
          </a:bodyPr>
          <a:lstStyle>
            <a:lvl1pPr marL="0" indent="0" algn="ctr">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6840" y="2438399"/>
            <a:ext cx="3246120" cy="3505201"/>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32294" y="1659685"/>
            <a:ext cx="3429000" cy="639762"/>
          </a:xfrm>
        </p:spPr>
        <p:txBody>
          <a:bodyPr anchor="ctr" anchorCtr="0">
            <a:noAutofit/>
          </a:bodyPr>
          <a:lstStyle>
            <a:lvl1pPr marL="0" indent="0" algn="ctr">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3734" y="2438399"/>
            <a:ext cx="3246120" cy="3505201"/>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25D82BE-2328-4A85-ADAB-A8339860601F}" type="datetimeFigureOut">
              <a:rPr lang="en-US" smtClean="0"/>
              <a:pPr/>
              <a:t>4/22/2010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B39093-FF0E-4E59-9773-07C5E3F82DDD}" type="slidenum">
              <a:rPr lang="en-US" smtClean="0"/>
              <a:pPr/>
              <a:t>‹#›</a:t>
            </a:fld>
            <a:endParaRPr lang="en-US"/>
          </a:p>
        </p:txBody>
      </p:sp>
      <p:cxnSp>
        <p:nvCxnSpPr>
          <p:cNvPr id="10" name="Straight Connector 9"/>
          <p:cNvCxnSpPr/>
          <p:nvPr/>
        </p:nvCxnSpPr>
        <p:spPr>
          <a:xfrm>
            <a:off x="1295400" y="2299447"/>
            <a:ext cx="7239000" cy="1588"/>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25D82BE-2328-4A85-ADAB-A8339860601F}" type="datetimeFigureOut">
              <a:rPr lang="en-US" smtClean="0"/>
              <a:pPr/>
              <a:t>4/22/2010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B39093-FF0E-4E59-9773-07C5E3F82DDD}" type="slidenum">
              <a:rPr lang="en-US" smtClean="0"/>
              <a:pPr/>
              <a:t>‹#›</a:t>
            </a:fld>
            <a:endParaRPr lang="en-US"/>
          </a:p>
        </p:txBody>
      </p:sp>
      <p:grpSp>
        <p:nvGrpSpPr>
          <p:cNvPr id="6" name="Group 22"/>
          <p:cNvGrpSpPr/>
          <p:nvPr/>
        </p:nvGrpSpPr>
        <p:grpSpPr>
          <a:xfrm>
            <a:off x="0" y="0"/>
            <a:ext cx="182880" cy="6858000"/>
            <a:chOff x="0" y="0"/>
            <a:chExt cx="274320" cy="6858000"/>
          </a:xfrm>
        </p:grpSpPr>
        <p:sp>
          <p:nvSpPr>
            <p:cNvPr id="7" name="Rectangle 6"/>
            <p:cNvSpPr/>
            <p:nvPr/>
          </p:nvSpPr>
          <p:spPr>
            <a:xfrm>
              <a:off x="32603" y="0"/>
              <a:ext cx="60960"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30480" cy="6858000"/>
            </a:xfrm>
            <a:prstGeom prst="rect">
              <a:avLst/>
            </a:prstGeom>
            <a:solidFill>
              <a:srgbClr val="FFFFFF"/>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914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52400" y="0"/>
              <a:ext cx="18288"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2880" y="0"/>
              <a:ext cx="30480" cy="6858000"/>
            </a:xfrm>
            <a:prstGeom prst="rect">
              <a:avLst/>
            </a:prstGeom>
            <a:solidFill>
              <a:schemeClr val="tx2"/>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213360" y="0"/>
              <a:ext cx="30480" cy="6858000"/>
            </a:xfrm>
            <a:prstGeom prst="rect">
              <a:avLst/>
            </a:prstGeom>
            <a:solidFill>
              <a:schemeClr val="accent5"/>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2438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60960" y="0"/>
              <a:ext cx="30480" cy="6858000"/>
            </a:xfrm>
            <a:prstGeom prst="rect">
              <a:avLst/>
            </a:prstGeom>
            <a:solidFill>
              <a:schemeClr val="accent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5D82BE-2328-4A85-ADAB-A8339860601F}" type="datetimeFigureOut">
              <a:rPr lang="en-US" smtClean="0"/>
              <a:pPr/>
              <a:t>4/22/2010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B39093-FF0E-4E59-9773-07C5E3F82DDD}" type="slidenum">
              <a:rPr lang="en-US" smtClean="0"/>
              <a:pPr/>
              <a:t>‹#›</a:t>
            </a:fld>
            <a:endParaRPr lang="en-US"/>
          </a:p>
        </p:txBody>
      </p:sp>
      <p:grpSp>
        <p:nvGrpSpPr>
          <p:cNvPr id="5" name="Group 22"/>
          <p:cNvGrpSpPr/>
          <p:nvPr/>
        </p:nvGrpSpPr>
        <p:grpSpPr>
          <a:xfrm>
            <a:off x="0" y="0"/>
            <a:ext cx="182880" cy="6858000"/>
            <a:chOff x="0" y="0"/>
            <a:chExt cx="274320" cy="6858000"/>
          </a:xfrm>
        </p:grpSpPr>
        <p:sp>
          <p:nvSpPr>
            <p:cNvPr id="6" name="Rectangle 5"/>
            <p:cNvSpPr/>
            <p:nvPr/>
          </p:nvSpPr>
          <p:spPr>
            <a:xfrm>
              <a:off x="32603" y="0"/>
              <a:ext cx="60960"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0" y="0"/>
              <a:ext cx="30480" cy="6858000"/>
            </a:xfrm>
            <a:prstGeom prst="rect">
              <a:avLst/>
            </a:prstGeom>
            <a:solidFill>
              <a:srgbClr val="FFFFFF"/>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52400" y="0"/>
              <a:ext cx="18288"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2880" y="0"/>
              <a:ext cx="30480" cy="6858000"/>
            </a:xfrm>
            <a:prstGeom prst="rect">
              <a:avLst/>
            </a:prstGeom>
            <a:solidFill>
              <a:schemeClr val="tx2"/>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213360" y="0"/>
              <a:ext cx="30480" cy="6858000"/>
            </a:xfrm>
            <a:prstGeom prst="rect">
              <a:avLst/>
            </a:prstGeom>
            <a:solidFill>
              <a:schemeClr val="accent5"/>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2438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60960" y="0"/>
              <a:ext cx="30480" cy="6858000"/>
            </a:xfrm>
            <a:prstGeom prst="rect">
              <a:avLst/>
            </a:prstGeom>
            <a:solidFill>
              <a:schemeClr val="accent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2687" y="188259"/>
            <a:ext cx="3008313" cy="1246841"/>
          </a:xfrm>
        </p:spPr>
        <p:txBody>
          <a:bodyPr anchor="ctr" anchorCtr="0"/>
          <a:lstStyle>
            <a:lvl1pPr algn="l">
              <a:defRPr sz="2600" b="0"/>
            </a:lvl1pPr>
          </a:lstStyle>
          <a:p>
            <a:r>
              <a:rPr lang="en-US" smtClean="0"/>
              <a:t>Click to edit Master title style</a:t>
            </a:r>
            <a:endParaRPr/>
          </a:p>
        </p:txBody>
      </p:sp>
      <p:sp>
        <p:nvSpPr>
          <p:cNvPr id="3" name="Content Placeholder 2"/>
          <p:cNvSpPr>
            <a:spLocks noGrp="1"/>
          </p:cNvSpPr>
          <p:nvPr>
            <p:ph idx="1"/>
          </p:nvPr>
        </p:nvSpPr>
        <p:spPr>
          <a:xfrm>
            <a:off x="3886200" y="1905000"/>
            <a:ext cx="4572000" cy="4221163"/>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182687" y="1676400"/>
            <a:ext cx="2246313" cy="3276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5D82BE-2328-4A85-ADAB-A8339860601F}" type="datetimeFigureOut">
              <a:rPr lang="en-US" smtClean="0"/>
              <a:pPr/>
              <a:t>4/22/2010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39093-FF0E-4E59-9773-07C5E3F82DDD}" type="slidenum">
              <a:rPr lang="en-US" smtClean="0"/>
              <a:pPr/>
              <a:t>‹#›</a:t>
            </a:fld>
            <a:endParaRPr lang="en-US"/>
          </a:p>
        </p:txBody>
      </p:sp>
      <p:cxnSp>
        <p:nvCxnSpPr>
          <p:cNvPr id="8" name="Straight Connector 7"/>
          <p:cNvCxnSpPr/>
          <p:nvPr/>
        </p:nvCxnSpPr>
        <p:spPr>
          <a:xfrm rot="16200000">
            <a:off x="1431830" y="3902170"/>
            <a:ext cx="4453128" cy="1588"/>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2687" y="192024"/>
            <a:ext cx="3008376" cy="1243584"/>
          </a:xfrm>
          <a:noFill/>
          <a:ln>
            <a:noFill/>
          </a:ln>
          <a:effectLst>
            <a:innerShdw blurRad="114300">
              <a:schemeClr val="tx1"/>
            </a:innerShdw>
          </a:effectLst>
          <a:scene3d>
            <a:camera prst="orthographicFront"/>
            <a:lightRig rig="threePt" dir="t"/>
          </a:scene3d>
          <a:sp3d>
            <a:bevelT w="12700" h="50800" prst="softRound"/>
          </a:sp3d>
        </p:spPr>
        <p:txBody>
          <a:bodyPr vert="horz" lIns="182880" tIns="182880" rIns="182880" bIns="182880" rtlCol="0" anchor="ctr" anchorCtr="0">
            <a:noAutofit/>
          </a:bodyPr>
          <a:lstStyle>
            <a:lvl1pPr algn="l" defTabSz="914400" rtl="0" eaLnBrk="1" latinLnBrk="0" hangingPunct="1">
              <a:spcBef>
                <a:spcPct val="0"/>
              </a:spcBef>
              <a:buNone/>
              <a:defRPr sz="26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6200" y="1905000"/>
            <a:ext cx="4572000" cy="4224528"/>
          </a:xfrm>
          <a:noFill/>
          <a:ln>
            <a:prstDash val="solid"/>
          </a:ln>
        </p:spPr>
        <p:style>
          <a:lnRef idx="3">
            <a:schemeClr val="lt1"/>
          </a:lnRef>
          <a:fillRef idx="1">
            <a:schemeClr val="accent1"/>
          </a:fillRef>
          <a:effectRef idx="1">
            <a:schemeClr val="accent1"/>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182687" y="1676400"/>
            <a:ext cx="2249424" cy="3273552"/>
          </a:xfrm>
          <a:noFill/>
          <a:ln>
            <a:noFill/>
          </a:ln>
        </p:spPr>
        <p:txBody>
          <a:bodyPr vert="horz" lIns="182880" tIns="182880" rIns="182880" bIns="182880" rtlCol="0">
            <a:normAutofit/>
          </a:bodyPr>
          <a:lstStyle>
            <a:lvl1pPr marL="0" indent="0">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125D82BE-2328-4A85-ADAB-A8339860601F}" type="datetimeFigureOut">
              <a:rPr lang="en-US" smtClean="0"/>
              <a:pPr/>
              <a:t>4/22/2010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39093-FF0E-4E59-9773-07C5E3F82DDD}" type="slidenum">
              <a:rPr lang="en-US" smtClean="0"/>
              <a:pPr/>
              <a:t>‹#›</a:t>
            </a:fld>
            <a:endParaRPr lang="en-US"/>
          </a:p>
        </p:txBody>
      </p:sp>
      <p:cxnSp>
        <p:nvCxnSpPr>
          <p:cNvPr id="8" name="Straight Connector 7"/>
          <p:cNvCxnSpPr/>
          <p:nvPr/>
        </p:nvCxnSpPr>
        <p:spPr>
          <a:xfrm rot="16200000">
            <a:off x="1431830" y="3902170"/>
            <a:ext cx="4453128" cy="1588"/>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39093-FF0E-4E59-9773-07C5E3F82DD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6002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398588" y="1752600"/>
            <a:ext cx="5078412" cy="4373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39093-FF0E-4E59-9773-07C5E3F82D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6" y="1600201"/>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6" y="1600201"/>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25D82BE-2328-4A85-ADAB-A8339860601F}" type="datetimeFigureOut">
              <a:rPr lang="en-US" smtClean="0"/>
              <a:pPr/>
              <a:t>4/22/2010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B39093-FF0E-4E59-9773-07C5E3F82D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79525" y="1600201"/>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125D82BE-2328-4A85-ADAB-A8339860601F}" type="datetimeFigureOut">
              <a:rPr lang="en-US" smtClean="0"/>
              <a:pPr/>
              <a:t>4/22/2010</a:t>
            </a:fld>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87B39093-FF0E-4E59-9773-07C5E3F82D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Century Gothic" pitchFamily="34" charset="0"/>
        </a:defRPr>
      </a:lvl2pPr>
      <a:lvl3pPr algn="l" rtl="0" eaLnBrk="1" fontAlgn="base" hangingPunct="1">
        <a:spcBef>
          <a:spcPct val="0"/>
        </a:spcBef>
        <a:spcAft>
          <a:spcPct val="0"/>
        </a:spcAft>
        <a:defRPr sz="3600">
          <a:solidFill>
            <a:schemeClr val="tx2"/>
          </a:solidFill>
          <a:latin typeface="Century Gothic" pitchFamily="34" charset="0"/>
        </a:defRPr>
      </a:lvl3pPr>
      <a:lvl4pPr algn="l" rtl="0" eaLnBrk="1" fontAlgn="base" hangingPunct="1">
        <a:spcBef>
          <a:spcPct val="0"/>
        </a:spcBef>
        <a:spcAft>
          <a:spcPct val="0"/>
        </a:spcAft>
        <a:defRPr sz="3600">
          <a:solidFill>
            <a:schemeClr val="tx2"/>
          </a:solidFill>
          <a:latin typeface="Century Gothic" pitchFamily="34" charset="0"/>
        </a:defRPr>
      </a:lvl4pPr>
      <a:lvl5pPr algn="l" rtl="0" eaLnBrk="1" fontAlgn="base" hangingPunct="1">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81100" y="274638"/>
            <a:ext cx="7498080" cy="1143000"/>
          </a:xfrm>
          <a:prstGeom prst="rect">
            <a:avLst/>
          </a:prstGeom>
          <a:noFill/>
          <a:ln>
            <a:noFill/>
          </a:ln>
          <a:effectLst>
            <a:innerShdw blurRad="114300">
              <a:schemeClr val="tx1"/>
            </a:innerShdw>
          </a:effectLst>
          <a:scene3d>
            <a:camera prst="orthographicFront"/>
            <a:lightRig rig="threePt" dir="t"/>
          </a:scene3d>
          <a:sp3d>
            <a:bevelT w="12700" h="50800" prst="softRound"/>
          </a:sp3d>
        </p:spPr>
        <p:txBody>
          <a:bodyPr vert="horz" lIns="182880" tIns="182880" rIns="182880" bIns="18288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318260" y="1734671"/>
            <a:ext cx="7223760" cy="4235823"/>
          </a:xfrm>
          <a:prstGeom prst="rect">
            <a:avLst/>
          </a:prstGeom>
          <a:noFill/>
          <a:ln>
            <a:noFill/>
          </a:ln>
        </p:spPr>
        <p:txBody>
          <a:bodyPr vert="horz" lIns="182880" tIns="182880" rIns="182880" bIns="1828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232647" y="6508750"/>
            <a:ext cx="2133600" cy="273050"/>
          </a:xfrm>
          <a:prstGeom prst="rect">
            <a:avLst/>
          </a:prstGeom>
        </p:spPr>
        <p:txBody>
          <a:bodyPr vert="horz" lIns="91440" tIns="45720" rIns="91440" bIns="45720" rtlCol="0" anchor="ctr"/>
          <a:lstStyle>
            <a:lvl1pPr algn="l">
              <a:defRPr sz="900" b="1">
                <a:solidFill>
                  <a:schemeClr val="tx2"/>
                </a:solidFill>
              </a:defRPr>
            </a:lvl1pPr>
          </a:lstStyle>
          <a:p>
            <a:fld id="{125D82BE-2328-4A85-ADAB-A8339860601F}" type="datetimeFigureOut">
              <a:rPr lang="en-US" smtClean="0"/>
              <a:pPr/>
              <a:t>4/22/2010</a:t>
            </a:fld>
            <a:endParaRPr lang="en-US"/>
          </a:p>
        </p:txBody>
      </p:sp>
      <p:sp>
        <p:nvSpPr>
          <p:cNvPr id="5" name="Footer Placeholder 4"/>
          <p:cNvSpPr>
            <a:spLocks noGrp="1"/>
          </p:cNvSpPr>
          <p:nvPr>
            <p:ph type="ftr" sz="quarter" idx="3"/>
          </p:nvPr>
        </p:nvSpPr>
        <p:spPr>
          <a:xfrm>
            <a:off x="5715000" y="6508750"/>
            <a:ext cx="2895600" cy="273050"/>
          </a:xfrm>
          <a:prstGeom prst="rect">
            <a:avLst/>
          </a:prstGeom>
        </p:spPr>
        <p:txBody>
          <a:bodyPr vert="horz" lIns="91440" tIns="45720" rIns="91440" bIns="45720" rtlCol="0" anchor="ctr"/>
          <a:lstStyle>
            <a:lvl1pPr algn="r">
              <a:defRPr sz="900" b="1">
                <a:solidFill>
                  <a:schemeClr val="tx2"/>
                </a:solidFill>
              </a:defRPr>
            </a:lvl1pPr>
          </a:lstStyle>
          <a:p>
            <a:endParaRPr lang="en-US"/>
          </a:p>
        </p:txBody>
      </p:sp>
      <p:sp>
        <p:nvSpPr>
          <p:cNvPr id="6" name="Slide Number Placeholder 5"/>
          <p:cNvSpPr>
            <a:spLocks noGrp="1"/>
          </p:cNvSpPr>
          <p:nvPr>
            <p:ph type="sldNum" sz="quarter" idx="4"/>
          </p:nvPr>
        </p:nvSpPr>
        <p:spPr>
          <a:xfrm>
            <a:off x="8673353" y="6508750"/>
            <a:ext cx="457200" cy="273050"/>
          </a:xfrm>
          <a:prstGeom prst="rect">
            <a:avLst/>
          </a:prstGeom>
        </p:spPr>
        <p:txBody>
          <a:bodyPr vert="horz" lIns="91440" tIns="45720" rIns="91440" bIns="45720" rtlCol="0" anchor="ctr"/>
          <a:lstStyle>
            <a:lvl1pPr algn="r">
              <a:defRPr sz="900" b="1">
                <a:solidFill>
                  <a:schemeClr val="tx2"/>
                </a:solidFill>
              </a:defRPr>
            </a:lvl1pPr>
          </a:lstStyle>
          <a:p>
            <a:fld id="{87B39093-FF0E-4E59-9773-07C5E3F82DDD}" type="slidenum">
              <a:rPr lang="en-US" smtClean="0"/>
              <a:pPr/>
              <a:t>‹#›</a:t>
            </a:fld>
            <a:endParaRPr lang="en-US"/>
          </a:p>
        </p:txBody>
      </p:sp>
      <p:grpSp>
        <p:nvGrpSpPr>
          <p:cNvPr id="7" name="Group 22"/>
          <p:cNvGrpSpPr/>
          <p:nvPr/>
        </p:nvGrpSpPr>
        <p:grpSpPr>
          <a:xfrm>
            <a:off x="0" y="0"/>
            <a:ext cx="182880" cy="6858000"/>
            <a:chOff x="0" y="0"/>
            <a:chExt cx="274320" cy="6858000"/>
          </a:xfrm>
        </p:grpSpPr>
        <p:sp>
          <p:nvSpPr>
            <p:cNvPr id="21" name="Rectangle 20"/>
            <p:cNvSpPr/>
            <p:nvPr/>
          </p:nvSpPr>
          <p:spPr>
            <a:xfrm>
              <a:off x="32603" y="0"/>
              <a:ext cx="60960"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0" y="0"/>
              <a:ext cx="30480" cy="6858000"/>
            </a:xfrm>
            <a:prstGeom prst="rect">
              <a:avLst/>
            </a:prstGeom>
            <a:solidFill>
              <a:srgbClr val="FFFFFF"/>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p:nvSpPr>
          <p:spPr>
            <a:xfrm>
              <a:off x="914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152400" y="0"/>
              <a:ext cx="18288" cy="6858000"/>
            </a:xfrm>
            <a:prstGeom prst="rect">
              <a:avLst/>
            </a:prstGeom>
            <a:solidFill>
              <a:schemeClr val="bg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182880" y="0"/>
              <a:ext cx="30480" cy="6858000"/>
            </a:xfrm>
            <a:prstGeom prst="rect">
              <a:avLst/>
            </a:prstGeom>
            <a:solidFill>
              <a:schemeClr val="tx2"/>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213360" y="0"/>
              <a:ext cx="30480" cy="6858000"/>
            </a:xfrm>
            <a:prstGeom prst="rect">
              <a:avLst/>
            </a:prstGeom>
            <a:solidFill>
              <a:schemeClr val="accent5"/>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43840" y="0"/>
              <a:ext cx="30480" cy="6858000"/>
            </a:xfrm>
            <a:prstGeom prst="rect">
              <a:avLst/>
            </a:prstGeom>
            <a:solidFill>
              <a:schemeClr val="tx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Rectangle 21"/>
            <p:cNvSpPr/>
            <p:nvPr/>
          </p:nvSpPr>
          <p:spPr>
            <a:xfrm>
              <a:off x="60960" y="0"/>
              <a:ext cx="30480" cy="6858000"/>
            </a:xfrm>
            <a:prstGeom prst="rect">
              <a:avLst/>
            </a:prstGeom>
            <a:solidFill>
              <a:schemeClr val="accent1"/>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255588" indent="-228600" algn="l" defTabSz="914400" rtl="0" eaLnBrk="1" latinLnBrk="0" hangingPunct="1">
        <a:spcBef>
          <a:spcPts val="1500"/>
        </a:spcBef>
        <a:buSzPct val="70000"/>
        <a:buFont typeface="Wingdings" pitchFamily="2" charset="2"/>
        <a:buChar char="p"/>
        <a:defRPr sz="2000" kern="1200">
          <a:solidFill>
            <a:schemeClr val="tx1"/>
          </a:solidFill>
          <a:latin typeface="+mn-lt"/>
          <a:ea typeface="+mn-ea"/>
          <a:cs typeface="+mn-cs"/>
        </a:defRPr>
      </a:lvl1pPr>
      <a:lvl2pPr marL="484632" indent="-228600" algn="l" defTabSz="914400" rtl="0" eaLnBrk="1" latinLnBrk="0" hangingPunct="1">
        <a:spcBef>
          <a:spcPts val="1500"/>
        </a:spcBef>
        <a:buClr>
          <a:schemeClr val="tx2"/>
        </a:buClr>
        <a:buFont typeface="Arial" pitchFamily="34" charset="0"/>
        <a:buChar char="•"/>
        <a:defRPr sz="1800" kern="1200">
          <a:solidFill>
            <a:schemeClr val="tx1"/>
          </a:solidFill>
          <a:latin typeface="+mn-lt"/>
          <a:ea typeface="+mn-ea"/>
          <a:cs typeface="+mn-cs"/>
        </a:defRPr>
      </a:lvl2pPr>
      <a:lvl3pPr marL="713232" indent="-228600" algn="l" defTabSz="914400" rtl="0" eaLnBrk="1" latinLnBrk="0" hangingPunct="1">
        <a:spcBef>
          <a:spcPts val="1500"/>
        </a:spcBef>
        <a:buClr>
          <a:schemeClr val="tx1"/>
        </a:buClr>
        <a:buSzPct val="70000"/>
        <a:buFont typeface="Wingdings" pitchFamily="2" charset="2"/>
        <a:buChar char="p"/>
        <a:defRPr sz="1600" kern="1200">
          <a:solidFill>
            <a:schemeClr val="tx1"/>
          </a:solidFill>
          <a:latin typeface="+mn-lt"/>
          <a:ea typeface="+mn-ea"/>
          <a:cs typeface="+mn-cs"/>
        </a:defRPr>
      </a:lvl3pPr>
      <a:lvl4pPr marL="941832" indent="-228600" algn="l" defTabSz="914400" rtl="0" eaLnBrk="1" latinLnBrk="0" hangingPunct="1">
        <a:spcBef>
          <a:spcPts val="1500"/>
        </a:spcBef>
        <a:buClr>
          <a:schemeClr val="tx2"/>
        </a:buClr>
        <a:buFont typeface="Arial" pitchFamily="34" charset="0"/>
        <a:buChar char="•"/>
        <a:defRPr sz="1600" kern="1200">
          <a:solidFill>
            <a:schemeClr val="tx1"/>
          </a:solidFill>
          <a:latin typeface="+mn-lt"/>
          <a:ea typeface="+mn-ea"/>
          <a:cs typeface="+mn-cs"/>
        </a:defRPr>
      </a:lvl4pPr>
      <a:lvl5pPr marL="1170432" indent="-228600" algn="l" defTabSz="914400" rtl="0" eaLnBrk="1" latinLnBrk="0" hangingPunct="1">
        <a:spcBef>
          <a:spcPts val="1500"/>
        </a:spcBef>
        <a:buClr>
          <a:schemeClr val="tx1"/>
        </a:buClr>
        <a:buSzPct val="70000"/>
        <a:buFont typeface="Wingdings" pitchFamily="2" charset="2"/>
        <a:buChar char="p"/>
        <a:defRPr sz="1600" kern="1200">
          <a:solidFill>
            <a:schemeClr val="tx1"/>
          </a:solidFill>
          <a:latin typeface="+mn-lt"/>
          <a:ea typeface="+mn-ea"/>
          <a:cs typeface="+mn-cs"/>
        </a:defRPr>
      </a:lvl5pPr>
      <a:lvl6pPr marL="1399032" indent="-228600" algn="l" defTabSz="914400" rtl="0" eaLnBrk="1" latinLnBrk="0" hangingPunct="1">
        <a:spcBef>
          <a:spcPts val="1500"/>
        </a:spcBef>
        <a:buFont typeface="Arial" pitchFamily="34" charset="0"/>
        <a:buChar char="•"/>
        <a:defRPr sz="1600" kern="1200">
          <a:solidFill>
            <a:schemeClr val="tx1"/>
          </a:solidFill>
          <a:latin typeface="+mn-lt"/>
          <a:ea typeface="+mn-ea"/>
          <a:cs typeface="+mn-cs"/>
        </a:defRPr>
      </a:lvl6pPr>
      <a:lvl7pPr marL="1627632" indent="-228600" algn="l" defTabSz="914400" rtl="0" eaLnBrk="1" latinLnBrk="0" hangingPunct="1">
        <a:spcBef>
          <a:spcPts val="1500"/>
        </a:spcBef>
        <a:buSzPct val="70000"/>
        <a:buFont typeface="Wingdings" pitchFamily="2" charset="2"/>
        <a:buChar char="p"/>
        <a:defRPr sz="1600" kern="1200" baseline="0">
          <a:solidFill>
            <a:schemeClr val="tx1"/>
          </a:solidFill>
          <a:latin typeface="+mn-lt"/>
          <a:ea typeface="+mn-ea"/>
          <a:cs typeface="+mn-cs"/>
        </a:defRPr>
      </a:lvl7pPr>
      <a:lvl8pPr marL="1856232" indent="-228600" algn="l" defTabSz="914400" rtl="0" eaLnBrk="1" latinLnBrk="0" hangingPunct="1">
        <a:spcBef>
          <a:spcPts val="1500"/>
        </a:spcBef>
        <a:buFont typeface="Arial" pitchFamily="34" charset="0"/>
        <a:buChar char="•"/>
        <a:defRPr sz="1600" kern="1200" baseline="0">
          <a:solidFill>
            <a:schemeClr val="tx1"/>
          </a:solidFill>
          <a:latin typeface="+mn-lt"/>
          <a:ea typeface="+mn-ea"/>
          <a:cs typeface="+mn-cs"/>
        </a:defRPr>
      </a:lvl8pPr>
      <a:lvl9pPr marL="2084832" indent="-228600" algn="l" defTabSz="914400" rtl="0" eaLnBrk="1" latinLnBrk="0" hangingPunct="1">
        <a:spcBef>
          <a:spcPts val="1500"/>
        </a:spcBef>
        <a:buSzPct val="70000"/>
        <a:buFont typeface="Wingdings" pitchFamily="2" charset="2"/>
        <a:buChar char="p"/>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4247" y="152400"/>
            <a:ext cx="8495506" cy="2286000"/>
          </a:xfrm>
        </p:spPr>
        <p:txBody>
          <a:bodyPr>
            <a:noAutofit/>
          </a:bodyPr>
          <a:lstStyle/>
          <a:p>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
            </a:r>
            <a:br>
              <a:rPr lang="en-US" sz="4000" b="1" dirty="0" smtClean="0">
                <a:latin typeface="Adventure" pitchFamily="82" charset="0"/>
              </a:rPr>
            </a:br>
            <a:r>
              <a:rPr lang="en-US" sz="4000" b="1" dirty="0" smtClean="0">
                <a:latin typeface="Adventure" pitchFamily="82" charset="0"/>
              </a:rPr>
              <a:t>Movie Magic: </a:t>
            </a:r>
            <a:br>
              <a:rPr lang="en-US" sz="4000" b="1" dirty="0" smtClean="0">
                <a:latin typeface="Adventure" pitchFamily="82" charset="0"/>
              </a:rPr>
            </a:br>
            <a:r>
              <a:rPr lang="en-US" sz="4000" b="1" dirty="0" smtClean="0">
                <a:latin typeface="Adventure" pitchFamily="82" charset="0"/>
              </a:rPr>
              <a:t>	</a:t>
            </a:r>
            <a:r>
              <a:rPr lang="en-US" sz="4000" dirty="0" smtClean="0">
                <a:latin typeface="Adventure" pitchFamily="82" charset="0"/>
              </a:rPr>
              <a:t>Utilizing Film and the Internet 	to Boost your Classroom</a:t>
            </a:r>
            <a:endParaRPr lang="en-US" sz="4000" dirty="0">
              <a:latin typeface="Adventure" pitchFamily="82" charset="0"/>
            </a:endParaRPr>
          </a:p>
        </p:txBody>
      </p:sp>
      <p:sp>
        <p:nvSpPr>
          <p:cNvPr id="3" name="Subtitle 2"/>
          <p:cNvSpPr>
            <a:spLocks noGrp="1"/>
          </p:cNvSpPr>
          <p:nvPr>
            <p:ph type="subTitle" idx="1"/>
          </p:nvPr>
        </p:nvSpPr>
        <p:spPr>
          <a:xfrm>
            <a:off x="1943894" y="2514600"/>
            <a:ext cx="5256213" cy="1143000"/>
          </a:xfrm>
        </p:spPr>
        <p:txBody>
          <a:bodyPr/>
          <a:lstStyle/>
          <a:p>
            <a:r>
              <a:rPr lang="en-US" dirty="0" smtClean="0"/>
              <a:t>Katie McDermott, Elizabeth Weibley, and Jamie Venice</a:t>
            </a:r>
          </a:p>
          <a:p>
            <a:endParaRPr lang="en-US" dirty="0"/>
          </a:p>
        </p:txBody>
      </p:sp>
      <p:pic>
        <p:nvPicPr>
          <p:cNvPr id="1027" name="Picture 3" descr="C:\Users\Shirt Ninja\AppData\Local\Microsoft\Windows\Temporary Internet Files\Content.IE5\37DG7XPD\MP900401301[1].jpg"/>
          <p:cNvPicPr>
            <a:picLocks noChangeAspect="1" noChangeArrowheads="1"/>
          </p:cNvPicPr>
          <p:nvPr/>
        </p:nvPicPr>
        <p:blipFill>
          <a:blip r:embed="rId3" cstate="print">
            <a:lum bright="28000"/>
          </a:blip>
          <a:srcRect/>
          <a:stretch>
            <a:fillRect/>
          </a:stretch>
        </p:blipFill>
        <p:spPr bwMode="auto">
          <a:xfrm>
            <a:off x="990600" y="4134612"/>
            <a:ext cx="2522220" cy="2017776"/>
          </a:xfrm>
          <a:prstGeom prst="rect">
            <a:avLst/>
          </a:prstGeom>
          <a:noFill/>
        </p:spPr>
      </p:pic>
      <p:pic>
        <p:nvPicPr>
          <p:cNvPr id="5121" name="Picture 1" descr="C:\Users\Shirt Ninja\AppData\Local\Microsoft\Windows\Temporary Internet Files\Content.IE5\37DG7XPD\MP900403049[1].jpg"/>
          <p:cNvPicPr>
            <a:picLocks noChangeAspect="1" noChangeArrowheads="1"/>
          </p:cNvPicPr>
          <p:nvPr/>
        </p:nvPicPr>
        <p:blipFill>
          <a:blip r:embed="rId4" cstate="print">
            <a:lum bright="14000"/>
          </a:blip>
          <a:srcRect/>
          <a:stretch>
            <a:fillRect/>
          </a:stretch>
        </p:blipFill>
        <p:spPr bwMode="auto">
          <a:xfrm>
            <a:off x="5410200" y="4123875"/>
            <a:ext cx="3048000" cy="2039251"/>
          </a:xfrm>
          <a:prstGeom prst="rect">
            <a:avLst/>
          </a:prstGeom>
          <a:noFill/>
        </p:spPr>
      </p:pic>
    </p:spTree>
  </p:cSld>
  <p:clrMapOvr>
    <a:masterClrMapping/>
  </p:clrMapOvr>
  <p:transition>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5486400" cy="1143000"/>
          </a:xfrm>
        </p:spPr>
        <p:txBody>
          <a:bodyPr/>
          <a:lstStyle/>
          <a:p>
            <a:r>
              <a:rPr lang="en-US" sz="4400" dirty="0" smtClean="0">
                <a:latin typeface="Adventure" pitchFamily="82" charset="0"/>
              </a:rPr>
              <a:t>Coming Attractions!</a:t>
            </a:r>
            <a:endParaRPr lang="en-US" sz="4400" dirty="0">
              <a:latin typeface="Adventure" pitchFamily="82" charset="0"/>
            </a:endParaRPr>
          </a:p>
        </p:txBody>
      </p:sp>
      <p:sp>
        <p:nvSpPr>
          <p:cNvPr id="3" name="Content Placeholder 2"/>
          <p:cNvSpPr>
            <a:spLocks noGrp="1"/>
          </p:cNvSpPr>
          <p:nvPr>
            <p:ph idx="1"/>
          </p:nvPr>
        </p:nvSpPr>
        <p:spPr>
          <a:xfrm>
            <a:off x="243840" y="1371600"/>
            <a:ext cx="8900160" cy="4724399"/>
          </a:xfrm>
        </p:spPr>
        <p:txBody>
          <a:bodyPr>
            <a:normAutofit fontScale="92500"/>
          </a:bodyPr>
          <a:lstStyle/>
          <a:p>
            <a:pPr>
              <a:buNone/>
            </a:pPr>
            <a:r>
              <a:rPr lang="en-US" dirty="0" smtClean="0"/>
              <a:t>Good afternoon class!</a:t>
            </a:r>
          </a:p>
          <a:p>
            <a:pPr>
              <a:buNone/>
            </a:pPr>
            <a:r>
              <a:rPr lang="en-US" dirty="0" smtClean="0"/>
              <a:t>Our </a:t>
            </a:r>
            <a:r>
              <a:rPr lang="en-US" dirty="0" smtClean="0"/>
              <a:t>names are Ms. McDermott, Ms. Weibley, and Ms. Venice</a:t>
            </a:r>
          </a:p>
          <a:p>
            <a:pPr>
              <a:buNone/>
            </a:pPr>
            <a:r>
              <a:rPr lang="en-US" dirty="0" smtClean="0"/>
              <a:t>Today we’re going to teach you how to use movies and the internet to enhance your lessons!  This quote from the CML sums up our feelings on the subject quite well</a:t>
            </a:r>
            <a:r>
              <a:rPr lang="en-US" dirty="0" smtClean="0"/>
              <a:t>:</a:t>
            </a: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           </a:t>
            </a:r>
            <a:endParaRPr lang="en-US" dirty="0"/>
          </a:p>
        </p:txBody>
      </p:sp>
      <p:sp>
        <p:nvSpPr>
          <p:cNvPr id="6" name="TextBox 5"/>
          <p:cNvSpPr txBox="1"/>
          <p:nvPr/>
        </p:nvSpPr>
        <p:spPr>
          <a:xfrm>
            <a:off x="762000" y="3505200"/>
            <a:ext cx="8153400" cy="2031325"/>
          </a:xfrm>
          <a:prstGeom prst="rect">
            <a:avLst/>
          </a:prstGeom>
          <a:noFill/>
        </p:spPr>
        <p:txBody>
          <a:bodyPr wrap="square" rtlCol="0">
            <a:spAutoFit/>
          </a:bodyPr>
          <a:lstStyle/>
          <a:p>
            <a:r>
              <a:rPr lang="en-US" dirty="0" smtClean="0"/>
              <a:t>“While schools continue to be dominated by print, </a:t>
            </a:r>
          </a:p>
          <a:p>
            <a:r>
              <a:rPr lang="en-US" dirty="0" smtClean="0"/>
              <a:t>our lives are increasingly dominated by visual images, </a:t>
            </a:r>
          </a:p>
          <a:p>
            <a:r>
              <a:rPr lang="en-US" dirty="0" smtClean="0"/>
              <a:t>from the nightly news to MTV. Learning how to "read" </a:t>
            </a:r>
          </a:p>
          <a:p>
            <a:r>
              <a:rPr lang="en-US" dirty="0" smtClean="0"/>
              <a:t>the meanings of these images is a necessary adjunct to print literacy.”</a:t>
            </a:r>
          </a:p>
          <a:p>
            <a:r>
              <a:rPr lang="en-US" dirty="0" smtClean="0"/>
              <a:t>	— Center for Media Literacy</a:t>
            </a:r>
          </a:p>
          <a:p>
            <a:endParaRPr lang="en-US" dirty="0"/>
          </a:p>
        </p:txBody>
      </p:sp>
      <p:pic>
        <p:nvPicPr>
          <p:cNvPr id="4097" name="Picture 1" descr="C:\Users\Shirt Ninja\AppData\Local\Microsoft\Windows\Temporary Internet Files\Content.IE5\UAROXF0A\MP900430827[1].jpg"/>
          <p:cNvPicPr>
            <a:picLocks noChangeAspect="1" noChangeArrowheads="1"/>
          </p:cNvPicPr>
          <p:nvPr/>
        </p:nvPicPr>
        <p:blipFill>
          <a:blip r:embed="rId2" cstate="print">
            <a:duotone>
              <a:prstClr val="black"/>
              <a:schemeClr val="tx2">
                <a:tint val="45000"/>
                <a:satMod val="400000"/>
              </a:schemeClr>
            </a:duotone>
          </a:blip>
          <a:srcRect/>
          <a:stretch>
            <a:fillRect/>
          </a:stretch>
        </p:blipFill>
        <p:spPr bwMode="auto">
          <a:xfrm>
            <a:off x="1262641" y="5410200"/>
            <a:ext cx="1833814" cy="1219200"/>
          </a:xfrm>
          <a:prstGeom prst="rect">
            <a:avLst/>
          </a:prstGeom>
          <a:noFill/>
        </p:spPr>
      </p:pic>
      <p:pic>
        <p:nvPicPr>
          <p:cNvPr id="4098" name="Picture 2" descr="C:\Users\Shirt Ninja\AppData\Local\Microsoft\Windows\Temporary Internet Files\Content.IE5\37DG7XPD\MP900315417[1].jpg"/>
          <p:cNvPicPr>
            <a:picLocks noChangeAspect="1" noChangeArrowheads="1"/>
          </p:cNvPicPr>
          <p:nvPr/>
        </p:nvPicPr>
        <p:blipFill>
          <a:blip r:embed="rId3" cstate="print">
            <a:duotone>
              <a:prstClr val="black"/>
              <a:schemeClr val="tx2">
                <a:tint val="45000"/>
                <a:satMod val="400000"/>
              </a:schemeClr>
            </a:duotone>
          </a:blip>
          <a:srcRect/>
          <a:stretch>
            <a:fillRect/>
          </a:stretch>
        </p:blipFill>
        <p:spPr bwMode="auto">
          <a:xfrm>
            <a:off x="3091441" y="5410200"/>
            <a:ext cx="1709159" cy="1219200"/>
          </a:xfrm>
          <a:prstGeom prst="rect">
            <a:avLst/>
          </a:prstGeom>
          <a:noFill/>
        </p:spPr>
      </p:pic>
      <p:pic>
        <p:nvPicPr>
          <p:cNvPr id="9" name="Picture 1" descr="C:\Users\Shirt Ninja\AppData\Local\Microsoft\Windows\Temporary Internet Files\Content.IE5\UAROXF0A\MP900430827[1].jpg"/>
          <p:cNvPicPr>
            <a:picLocks noChangeAspect="1" noChangeArrowheads="1"/>
          </p:cNvPicPr>
          <p:nvPr/>
        </p:nvPicPr>
        <p:blipFill>
          <a:blip r:embed="rId2" cstate="print">
            <a:duotone>
              <a:prstClr val="black"/>
              <a:schemeClr val="tx2">
                <a:tint val="45000"/>
                <a:satMod val="400000"/>
              </a:schemeClr>
            </a:duotone>
          </a:blip>
          <a:srcRect/>
          <a:stretch>
            <a:fillRect/>
          </a:stretch>
        </p:blipFill>
        <p:spPr bwMode="auto">
          <a:xfrm>
            <a:off x="4767841" y="5410200"/>
            <a:ext cx="1833814" cy="1219200"/>
          </a:xfrm>
          <a:prstGeom prst="rect">
            <a:avLst/>
          </a:prstGeom>
          <a:noFill/>
        </p:spPr>
      </p:pic>
      <p:pic>
        <p:nvPicPr>
          <p:cNvPr id="10" name="Picture 2" descr="C:\Users\Shirt Ninja\AppData\Local\Microsoft\Windows\Temporary Internet Files\Content.IE5\37DG7XPD\MP900315417[1].jpg"/>
          <p:cNvPicPr>
            <a:picLocks noChangeAspect="1" noChangeArrowheads="1"/>
          </p:cNvPicPr>
          <p:nvPr/>
        </p:nvPicPr>
        <p:blipFill>
          <a:blip r:embed="rId3" cstate="print">
            <a:duotone>
              <a:prstClr val="black"/>
              <a:schemeClr val="tx2">
                <a:tint val="45000"/>
                <a:satMod val="400000"/>
              </a:schemeClr>
            </a:duotone>
          </a:blip>
          <a:srcRect/>
          <a:stretch>
            <a:fillRect/>
          </a:stretch>
        </p:blipFill>
        <p:spPr bwMode="auto">
          <a:xfrm>
            <a:off x="6596641" y="5410200"/>
            <a:ext cx="1709159" cy="1219200"/>
          </a:xfrm>
          <a:prstGeom prst="rect">
            <a:avLst/>
          </a:prstGeom>
          <a:noFill/>
        </p:spPr>
      </p:pic>
    </p:spTree>
  </p:cSld>
  <p:clrMapOvr>
    <a:masterClrMapping/>
  </p:clrMapOvr>
  <p:transition>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Shirt Ninja\AppData\Local\Microsoft\Windows\Temporary Internet Files\Content.IE5\WJ0C4JH8\MP900177892[1].jpg"/>
          <p:cNvPicPr>
            <a:picLocks noChangeAspect="1" noChangeArrowheads="1"/>
          </p:cNvPicPr>
          <p:nvPr/>
        </p:nvPicPr>
        <p:blipFill>
          <a:blip r:embed="rId2" cstate="print"/>
          <a:srcRect/>
          <a:stretch>
            <a:fillRect/>
          </a:stretch>
        </p:blipFill>
        <p:spPr bwMode="auto">
          <a:xfrm>
            <a:off x="7086600" y="228600"/>
            <a:ext cx="1714500" cy="1143000"/>
          </a:xfrm>
          <a:prstGeom prst="rect">
            <a:avLst/>
          </a:prstGeom>
          <a:noFill/>
        </p:spPr>
      </p:pic>
      <p:pic>
        <p:nvPicPr>
          <p:cNvPr id="9" name="Picture 3" descr="C:\Users\Shirt Ninja\AppData\Local\Microsoft\Windows\Temporary Internet Files\Content.IE5\WJ0C4JH8\MP900177892[1].jpg"/>
          <p:cNvPicPr>
            <a:picLocks noChangeAspect="1" noChangeArrowheads="1"/>
          </p:cNvPicPr>
          <p:nvPr/>
        </p:nvPicPr>
        <p:blipFill>
          <a:blip r:embed="rId2" cstate="print"/>
          <a:srcRect/>
          <a:stretch>
            <a:fillRect/>
          </a:stretch>
        </p:blipFill>
        <p:spPr bwMode="auto">
          <a:xfrm>
            <a:off x="5410200" y="228600"/>
            <a:ext cx="1714500" cy="1143000"/>
          </a:xfrm>
          <a:prstGeom prst="rect">
            <a:avLst/>
          </a:prstGeom>
          <a:noFill/>
        </p:spPr>
      </p:pic>
      <p:sp>
        <p:nvSpPr>
          <p:cNvPr id="4" name="Content Placeholder 3"/>
          <p:cNvSpPr>
            <a:spLocks noGrp="1"/>
          </p:cNvSpPr>
          <p:nvPr>
            <p:ph idx="1"/>
          </p:nvPr>
        </p:nvSpPr>
        <p:spPr>
          <a:xfrm>
            <a:off x="152400" y="1371600"/>
            <a:ext cx="8991600" cy="5486400"/>
          </a:xfrm>
        </p:spPr>
        <p:txBody>
          <a:bodyPr>
            <a:normAutofit fontScale="85000" lnSpcReduction="10000"/>
          </a:bodyPr>
          <a:lstStyle/>
          <a:p>
            <a:pPr>
              <a:lnSpc>
                <a:spcPct val="120000"/>
              </a:lnSpc>
              <a:buNone/>
            </a:pPr>
            <a:r>
              <a:rPr lang="en-US" sz="1900" dirty="0" smtClean="0"/>
              <a:t>As America has moved into the 21</a:t>
            </a:r>
            <a:r>
              <a:rPr lang="en-US" sz="1900" baseline="30000" dirty="0" smtClean="0"/>
              <a:t>st</a:t>
            </a:r>
            <a:r>
              <a:rPr lang="en-US" sz="1900" dirty="0" smtClean="0"/>
              <a:t> century the visual media has become a significant part of everyday life.  The lives of our students have been totally effected by the media: the internet, film, television, commercials and advertisements.  Somehow, someway our students are plugged in.  Because of this immersion, teachers must “develop in student’s the…capacities for critical, deep “reading”: asking what the text’s author is attempting to accomplish, evaluate how they are doing that, and determining the extent to which they succeed – and why” (Burke 337).</a:t>
            </a:r>
          </a:p>
          <a:p>
            <a:pPr>
              <a:lnSpc>
                <a:spcPct val="120000"/>
              </a:lnSpc>
              <a:buNone/>
            </a:pPr>
            <a:r>
              <a:rPr lang="en-US" sz="1900" dirty="0" smtClean="0"/>
              <a:t>Using film is one such way to help develop “deep ‘reading’”.  Film and literature share characteristics: theme, plot, character development, setting, climax, symbolism, and point of view.  Many times the techniques used in a film accomplish the same thing that prose description and dialogue do in literature.  And while using films in conjunction with written texts is a powerful tool, teachers must also be cognizant of the fact films do not have to be linked to an established piece of text to be worth viewing. (</a:t>
            </a:r>
            <a:r>
              <a:rPr lang="en-US" sz="1900" dirty="0" err="1" smtClean="0"/>
              <a:t>Christenbury</a:t>
            </a:r>
            <a:r>
              <a:rPr lang="en-US" sz="1900" dirty="0" smtClean="0"/>
              <a:t> 270).</a:t>
            </a:r>
          </a:p>
          <a:p>
            <a:pPr>
              <a:lnSpc>
                <a:spcPct val="120000"/>
              </a:lnSpc>
              <a:buNone/>
            </a:pPr>
            <a:endParaRPr lang="en-US" dirty="0" smtClean="0">
              <a:latin typeface="Bookman Old Style" pitchFamily="18" charset="0"/>
            </a:endParaRPr>
          </a:p>
          <a:p>
            <a:pPr>
              <a:buNone/>
            </a:pPr>
            <a:endParaRPr lang="en-US" dirty="0"/>
          </a:p>
        </p:txBody>
      </p:sp>
      <p:pic>
        <p:nvPicPr>
          <p:cNvPr id="10" name="Picture 3" descr="C:\Users\Shirt Ninja\AppData\Local\Microsoft\Windows\Temporary Internet Files\Content.IE5\WJ0C4JH8\MP900177892[1].jpg"/>
          <p:cNvPicPr>
            <a:picLocks noChangeAspect="1" noChangeArrowheads="1"/>
          </p:cNvPicPr>
          <p:nvPr/>
        </p:nvPicPr>
        <p:blipFill>
          <a:blip r:embed="rId2" cstate="print"/>
          <a:srcRect/>
          <a:stretch>
            <a:fillRect/>
          </a:stretch>
        </p:blipFill>
        <p:spPr bwMode="auto">
          <a:xfrm>
            <a:off x="2057400" y="228600"/>
            <a:ext cx="1714500" cy="1143000"/>
          </a:xfrm>
          <a:prstGeom prst="rect">
            <a:avLst/>
          </a:prstGeom>
          <a:noFill/>
        </p:spPr>
      </p:pic>
      <p:pic>
        <p:nvPicPr>
          <p:cNvPr id="11" name="Picture 3" descr="C:\Users\Shirt Ninja\AppData\Local\Microsoft\Windows\Temporary Internet Files\Content.IE5\WJ0C4JH8\MP900177892[1].jpg"/>
          <p:cNvPicPr>
            <a:picLocks noChangeAspect="1" noChangeArrowheads="1"/>
          </p:cNvPicPr>
          <p:nvPr/>
        </p:nvPicPr>
        <p:blipFill>
          <a:blip r:embed="rId2" cstate="print"/>
          <a:srcRect/>
          <a:stretch>
            <a:fillRect/>
          </a:stretch>
        </p:blipFill>
        <p:spPr bwMode="auto">
          <a:xfrm>
            <a:off x="3733800" y="228600"/>
            <a:ext cx="1714500" cy="1143000"/>
          </a:xfrm>
          <a:prstGeom prst="rect">
            <a:avLst/>
          </a:prstGeom>
          <a:noFill/>
        </p:spPr>
      </p:pic>
      <p:pic>
        <p:nvPicPr>
          <p:cNvPr id="12" name="Picture 3" descr="C:\Users\Shirt Ninja\AppData\Local\Microsoft\Windows\Temporary Internet Files\Content.IE5\WJ0C4JH8\MP900177892[1].jpg"/>
          <p:cNvPicPr>
            <a:picLocks noChangeAspect="1" noChangeArrowheads="1"/>
          </p:cNvPicPr>
          <p:nvPr/>
        </p:nvPicPr>
        <p:blipFill>
          <a:blip r:embed="rId2" cstate="print"/>
          <a:srcRect/>
          <a:stretch>
            <a:fillRect/>
          </a:stretch>
        </p:blipFill>
        <p:spPr bwMode="auto">
          <a:xfrm>
            <a:off x="381000" y="228600"/>
            <a:ext cx="1714500" cy="1143000"/>
          </a:xfrm>
          <a:prstGeom prst="rect">
            <a:avLst/>
          </a:prstGeom>
          <a:noFill/>
        </p:spPr>
      </p:pic>
      <p:sp>
        <p:nvSpPr>
          <p:cNvPr id="2" name="Title 1"/>
          <p:cNvSpPr>
            <a:spLocks noGrp="1"/>
          </p:cNvSpPr>
          <p:nvPr>
            <p:ph type="title"/>
          </p:nvPr>
        </p:nvSpPr>
        <p:spPr>
          <a:xfrm>
            <a:off x="2866430" y="304800"/>
            <a:ext cx="3411140" cy="1143000"/>
          </a:xfrm>
        </p:spPr>
        <p:txBody>
          <a:bodyPr/>
          <a:lstStyle/>
          <a:p>
            <a:r>
              <a:rPr lang="en-US" sz="5400" dirty="0" smtClean="0">
                <a:latin typeface="Adventure" pitchFamily="82" charset="0"/>
              </a:rPr>
              <a:t>Screenplay</a:t>
            </a:r>
            <a:endParaRPr lang="en-US" sz="5400" dirty="0">
              <a:latin typeface="Adventure" pitchFamily="82" charset="0"/>
            </a:endParaRPr>
          </a:p>
        </p:txBody>
      </p:sp>
    </p:spTree>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9900" y="661090"/>
            <a:ext cx="3124200" cy="1143000"/>
          </a:xfrm>
        </p:spPr>
        <p:txBody>
          <a:bodyPr anchor="ctr"/>
          <a:lstStyle/>
          <a:p>
            <a:pPr algn="ctr"/>
            <a:r>
              <a:rPr lang="en-US" sz="4800" dirty="0" smtClean="0">
                <a:latin typeface="Adventure" pitchFamily="82" charset="0"/>
              </a:rPr>
              <a:t>Actor</a:t>
            </a:r>
            <a:br>
              <a:rPr lang="en-US" sz="4800" dirty="0" smtClean="0">
                <a:latin typeface="Adventure" pitchFamily="82" charset="0"/>
              </a:rPr>
            </a:br>
            <a:r>
              <a:rPr lang="en-US" sz="4800" dirty="0" smtClean="0">
                <a:latin typeface="Adventure" pitchFamily="82" charset="0"/>
              </a:rPr>
              <a:t>Directions</a:t>
            </a:r>
            <a:endParaRPr lang="en-US" sz="4800" dirty="0">
              <a:latin typeface="Adventure" pitchFamily="82" charset="0"/>
            </a:endParaRPr>
          </a:p>
        </p:txBody>
      </p:sp>
      <p:sp>
        <p:nvSpPr>
          <p:cNvPr id="2049" name="Rectangle 1"/>
          <p:cNvSpPr>
            <a:spLocks noGrp="1" noChangeArrowheads="1"/>
          </p:cNvSpPr>
          <p:nvPr>
            <p:ph idx="1"/>
          </p:nvPr>
        </p:nvSpPr>
        <p:spPr bwMode="auto">
          <a:xfrm>
            <a:off x="304801" y="2209800"/>
            <a:ext cx="8839199"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You will be comparing and contrasting an excerpt from the book Speak by Laurie </a:t>
            </a:r>
            <a:r>
              <a:rPr kumimoji="0" lang="en-US" sz="1800" b="0" i="0" u="none" strike="noStrike" cap="none" normalizeH="0" baseline="0" dirty="0" err="1" smtClean="0">
                <a:ln>
                  <a:noFill/>
                </a:ln>
                <a:solidFill>
                  <a:schemeClr val="tx1"/>
                </a:solidFill>
                <a:effectLst/>
                <a:latin typeface="Bookman Old Style" pitchFamily="18" charset="0"/>
                <a:ea typeface="Times New Roman" pitchFamily="18" charset="0"/>
                <a:cs typeface="Arial" pitchFamily="34" charset="0"/>
              </a:rPr>
              <a:t>Halse</a:t>
            </a:r>
            <a:r>
              <a:rPr kumimoji="0" lang="en-US" sz="18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Anderson and  an excerpt from the film Speak</a:t>
            </a:r>
            <a:r>
              <a:rPr kumimoji="0" lang="en-US" sz="1800" b="0" i="0"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 based on the book.</a:t>
            </a:r>
          </a:p>
          <a:p>
            <a:pPr marL="0" marR="0" lvl="0" indent="0" algn="l" defTabSz="914400" rtl="0" eaLnBrk="1" fontAlgn="base" latinLnBrk="0" hangingPunct="1">
              <a:lnSpc>
                <a:spcPct val="100000"/>
              </a:lnSpc>
              <a:spcBef>
                <a:spcPct val="0"/>
              </a:spcBef>
              <a:spcAft>
                <a:spcPct val="0"/>
              </a:spcAft>
              <a:buClrTx/>
              <a:buSzTx/>
              <a:buFontTx/>
              <a:buNone/>
              <a:tabLst/>
            </a:pPr>
            <a:endParaRPr lang="en-US" sz="1800" baseline="0" dirty="0" smtClean="0">
              <a:latin typeface="Bookman Old Style" pitchFamily="18" charset="0"/>
              <a:ea typeface="Times New Roman" pitchFamily="18" charset="0"/>
              <a:cs typeface="Arial" pitchFamily="34" charset="0"/>
            </a:endParaRPr>
          </a:p>
          <a:p>
            <a:pPr marL="0" indent="0" fontAlgn="base">
              <a:spcBef>
                <a:spcPct val="0"/>
              </a:spcBef>
              <a:spcAft>
                <a:spcPct val="0"/>
              </a:spcAft>
              <a:buSzTx/>
            </a:pPr>
            <a:r>
              <a:rPr kumimoji="0" lang="en-US" sz="1800" b="0" i="0"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Using the graphic organizer  on your tables, you will each fill out the four sections: Setting, Characters,  Plot Events, and Resolution.  </a:t>
            </a:r>
          </a:p>
          <a:p>
            <a:pPr marL="0" indent="0" fontAlgn="base">
              <a:spcBef>
                <a:spcPct val="0"/>
              </a:spcBef>
              <a:spcAft>
                <a:spcPct val="0"/>
              </a:spcAft>
              <a:buSzTx/>
            </a:pPr>
            <a:endParaRPr lang="en-US" sz="1800" dirty="0" smtClean="0">
              <a:latin typeface="Bookman Old Style" pitchFamily="18" charset="0"/>
              <a:ea typeface="Times New Roman" pitchFamily="18" charset="0"/>
              <a:cs typeface="Arial" pitchFamily="34" charset="0"/>
            </a:endParaRPr>
          </a:p>
          <a:p>
            <a:pPr marL="0" indent="0" fontAlgn="base">
              <a:spcBef>
                <a:spcPct val="0"/>
              </a:spcBef>
              <a:spcAft>
                <a:spcPct val="0"/>
              </a:spcAft>
              <a:buSzTx/>
            </a:pPr>
            <a:r>
              <a:rPr kumimoji="0" lang="en-US" sz="1800" b="0" i="0"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Each section has a left and a right column.  The left column contains the differences between the book and the film; the right column contains the similarities between the book and the film</a:t>
            </a:r>
          </a:p>
          <a:p>
            <a:pPr marL="0" indent="0" fontAlgn="base">
              <a:spcBef>
                <a:spcPct val="0"/>
              </a:spcBef>
              <a:spcAft>
                <a:spcPct val="0"/>
              </a:spcAft>
              <a:buSzTx/>
            </a:pPr>
            <a:endParaRPr lang="en-US" sz="1800" baseline="0" dirty="0" smtClean="0">
              <a:latin typeface="Bookman Old Style" pitchFamily="18" charset="0"/>
              <a:ea typeface="Times New Roman" pitchFamily="18" charset="0"/>
              <a:cs typeface="Arial" pitchFamily="34" charset="0"/>
            </a:endParaRPr>
          </a:p>
          <a:p>
            <a:pPr marL="0" indent="0" fontAlgn="base">
              <a:spcBef>
                <a:spcPct val="0"/>
              </a:spcBef>
              <a:spcAft>
                <a:spcPct val="0"/>
              </a:spcAft>
              <a:buSzTx/>
            </a:pPr>
            <a:r>
              <a:rPr kumimoji="0" lang="en-US" sz="1800" b="0" i="0"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Because these are short excerpts there needs to only be at least two similarities and differences in both columns.  </a:t>
            </a:r>
          </a:p>
          <a:p>
            <a:pPr marL="0" indent="0" fontAlgn="base">
              <a:spcBef>
                <a:spcPct val="0"/>
              </a:spcBef>
              <a:spcAft>
                <a:spcPct val="0"/>
              </a:spcAft>
              <a:buSzTx/>
            </a:pPr>
            <a:endParaRPr lang="en-US" sz="1800" baseline="0" dirty="0" smtClean="0">
              <a:latin typeface="Bookman Old Style" pitchFamily="18" charset="0"/>
              <a:ea typeface="Times New Roman" pitchFamily="18" charset="0"/>
              <a:cs typeface="Arial" pitchFamily="34" charset="0"/>
            </a:endParaRPr>
          </a:p>
          <a:p>
            <a:pPr marL="0" indent="0" fontAlgn="base">
              <a:spcBef>
                <a:spcPct val="0"/>
              </a:spcBef>
              <a:spcAft>
                <a:spcPct val="0"/>
              </a:spcAft>
              <a:buSzTx/>
            </a:pPr>
            <a:r>
              <a:rPr kumimoji="0" lang="en-US" sz="1800" b="0" i="0"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After  you are finished put your pencil/pen on the desk and turn to the front to wait for further instructions</a:t>
            </a:r>
            <a:endParaRPr kumimoji="0" lang="en-US" sz="18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endParaRPr>
          </a:p>
        </p:txBody>
      </p:sp>
      <p:pic>
        <p:nvPicPr>
          <p:cNvPr id="5" name="Picture 4" descr="Speak_film.jpg"/>
          <p:cNvPicPr>
            <a:picLocks noChangeAspect="1"/>
          </p:cNvPicPr>
          <p:nvPr/>
        </p:nvPicPr>
        <p:blipFill>
          <a:blip r:embed="rId2" cstate="print"/>
          <a:stretch>
            <a:fillRect/>
          </a:stretch>
        </p:blipFill>
        <p:spPr>
          <a:xfrm>
            <a:off x="762000" y="94003"/>
            <a:ext cx="1371600" cy="2049457"/>
          </a:xfrm>
          <a:prstGeom prst="rect">
            <a:avLst/>
          </a:prstGeom>
        </p:spPr>
      </p:pic>
      <p:pic>
        <p:nvPicPr>
          <p:cNvPr id="6" name="Picture 5" descr="speak-laurie-halse-anderson2.jpg"/>
          <p:cNvPicPr>
            <a:picLocks noChangeAspect="1"/>
          </p:cNvPicPr>
          <p:nvPr/>
        </p:nvPicPr>
        <p:blipFill>
          <a:blip r:embed="rId3" cstate="print"/>
          <a:stretch>
            <a:fillRect/>
          </a:stretch>
        </p:blipFill>
        <p:spPr>
          <a:xfrm>
            <a:off x="7010400" y="76200"/>
            <a:ext cx="1295400" cy="2069329"/>
          </a:xfrm>
          <a:prstGeom prst="rect">
            <a:avLst/>
          </a:prstGeom>
        </p:spPr>
      </p:pic>
    </p:spTree>
  </p:cSld>
  <p:clrMapOvr>
    <a:masterClrMapping/>
  </p:clrMapOvr>
  <p:transition>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ph type="title"/>
          </p:nvPr>
        </p:nvSpPr>
        <p:spPr bwMode="auto">
          <a:xfrm>
            <a:off x="914400" y="381000"/>
            <a:ext cx="4953000" cy="1143000"/>
          </a:xfrm>
          <a:noFill/>
          <a:effectLst/>
          <a:scene3d>
            <a:camera prst="orthographicFront"/>
            <a:lightRig rig="balanced" dir="t"/>
          </a:scene3d>
          <a:sp3d prstMaterial="plastic"/>
        </p:spPr>
        <p:txBody>
          <a:bodyPr wrap="square" numCol="1" anchorCtr="0" compatLnSpc="1">
            <a:prstTxWarp prst="textNoShape">
              <a:avLst/>
            </a:prstTxWarp>
          </a:bodyPr>
          <a:lstStyle/>
          <a:p>
            <a:pPr algn="ctr"/>
            <a:r>
              <a:rPr lang="en-US" sz="4800" dirty="0" smtClean="0">
                <a:latin typeface="Adventure"/>
              </a:rPr>
              <a:t>Method Acting</a:t>
            </a:r>
          </a:p>
        </p:txBody>
      </p:sp>
      <p:sp>
        <p:nvSpPr>
          <p:cNvPr id="5" name="Rectangle 3"/>
          <p:cNvSpPr txBox="1">
            <a:spLocks/>
          </p:cNvSpPr>
          <p:nvPr/>
        </p:nvSpPr>
        <p:spPr>
          <a:xfrm>
            <a:off x="381000" y="1828800"/>
            <a:ext cx="7772400" cy="4800600"/>
          </a:xfrm>
          <a:prstGeom prst="rect">
            <a:avLst/>
          </a:prstGeom>
          <a:noFill/>
          <a:ln>
            <a:noFill/>
          </a:ln>
        </p:spPr>
        <p:txBody>
          <a:bodyPr vert="horz" lIns="182880" tIns="182880" rIns="182880" bIns="182880" rtlCol="0">
            <a:normAutofit/>
          </a:bodyPr>
          <a:lstStyle/>
          <a:p>
            <a:pPr marL="255588" marR="0" lvl="0" indent="-228600" algn="l" defTabSz="914400" rtl="0" eaLnBrk="1" fontAlgn="auto" latinLnBrk="0" hangingPunct="1">
              <a:lnSpc>
                <a:spcPct val="100000"/>
              </a:lnSpc>
              <a:spcBef>
                <a:spcPts val="1500"/>
              </a:spcBef>
              <a:spcAft>
                <a:spcPts val="0"/>
              </a:spcAft>
              <a:buClrTx/>
              <a:buSzPct val="70000"/>
              <a:buFont typeface="Wingdings" pitchFamily="2" charset="2"/>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From </a:t>
            </a:r>
            <a:r>
              <a:rPr kumimoji="0" lang="en-US" sz="2000" b="0" i="1" u="none" strike="noStrike" kern="1200" cap="none" spc="0" normalizeH="0" baseline="0" noProof="0" dirty="0" smtClean="0">
                <a:ln>
                  <a:noFill/>
                </a:ln>
                <a:solidFill>
                  <a:schemeClr val="tx1"/>
                </a:solidFill>
                <a:effectLst/>
                <a:uLnTx/>
                <a:uFillTx/>
                <a:latin typeface="+mn-lt"/>
                <a:ea typeface="+mn-ea"/>
                <a:cs typeface="+mn-cs"/>
              </a:rPr>
              <a:t>Speak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by Laurie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Halse</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Anderson:</a:t>
            </a:r>
          </a:p>
          <a:p>
            <a:pPr marL="255588" marR="0" lvl="0" indent="-228600" algn="l" defTabSz="914400" rtl="0" eaLnBrk="1" fontAlgn="auto" latinLnBrk="0" hangingPunct="1">
              <a:lnSpc>
                <a:spcPct val="100000"/>
              </a:lnSpc>
              <a:spcBef>
                <a:spcPts val="1500"/>
              </a:spcBef>
              <a:spcAft>
                <a:spcPts val="0"/>
              </a:spcAft>
              <a:buClrTx/>
              <a:buSzPct val="70000"/>
              <a:buFont typeface="Wingdings" pitchFamily="2" charset="2"/>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“As we Ride home on Heather’s bus, she tries to bully me into joining a club.  She has a Plan.  She wants us to join five clubs, one for every day of the week.  The tricky part is choosing the clubs that have the Right People.  Latin Club is out of the question, as is Bowling.  Heather actually likes bowling—it was a big thing at her old school—but she has seen our bowling lanes and she could tell that no Right Person would set foot in there.” (pg. 22)</a:t>
            </a:r>
          </a:p>
        </p:txBody>
      </p:sp>
      <p:pic>
        <p:nvPicPr>
          <p:cNvPr id="6" name="Picture 4" descr="C:\Documents and Settings\student\Local Settings\Temporary Internet Files\Content.IE5\KNEUMS79\MC900439464[1].jpg"/>
          <p:cNvPicPr>
            <a:picLocks noChangeAspect="1" noChangeArrowheads="1"/>
          </p:cNvPicPr>
          <p:nvPr/>
        </p:nvPicPr>
        <p:blipFill>
          <a:blip r:embed="rId2" cstate="print"/>
          <a:srcRect/>
          <a:stretch>
            <a:fillRect/>
          </a:stretch>
        </p:blipFill>
        <p:spPr bwMode="auto">
          <a:xfrm>
            <a:off x="7086600" y="228600"/>
            <a:ext cx="1575816" cy="1965091"/>
          </a:xfrm>
          <a:prstGeom prst="rect">
            <a:avLst/>
          </a:prstGeom>
          <a:noFill/>
        </p:spPr>
      </p:pic>
    </p:spTree>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274638"/>
            <a:ext cx="4838700" cy="1143000"/>
          </a:xfrm>
        </p:spPr>
        <p:txBody>
          <a:bodyPr/>
          <a:lstStyle/>
          <a:p>
            <a:r>
              <a:rPr lang="en-US" sz="4800" dirty="0" smtClean="0">
                <a:latin typeface="Adventure" pitchFamily="82" charset="0"/>
              </a:rPr>
              <a:t>That</a:t>
            </a:r>
            <a:r>
              <a:rPr lang="en-US" sz="4800" dirty="0" smtClean="0">
                <a:latin typeface="+mn-lt"/>
              </a:rPr>
              <a:t>’</a:t>
            </a:r>
            <a:r>
              <a:rPr lang="en-US" sz="4800" dirty="0" smtClean="0">
                <a:latin typeface="Adventure" pitchFamily="82" charset="0"/>
              </a:rPr>
              <a:t>s </a:t>
            </a:r>
            <a:r>
              <a:rPr lang="en-US" sz="4800" dirty="0" smtClean="0">
                <a:latin typeface="Adventure" pitchFamily="82" charset="0"/>
              </a:rPr>
              <a:t>a Wrap!</a:t>
            </a:r>
            <a:endParaRPr lang="en-US" sz="4800" dirty="0">
              <a:latin typeface="Adventure" pitchFamily="82" charset="0"/>
            </a:endParaRPr>
          </a:p>
        </p:txBody>
      </p:sp>
      <p:sp>
        <p:nvSpPr>
          <p:cNvPr id="3" name="Content Placeholder 2"/>
          <p:cNvSpPr>
            <a:spLocks noGrp="1"/>
          </p:cNvSpPr>
          <p:nvPr>
            <p:ph idx="1"/>
          </p:nvPr>
        </p:nvSpPr>
        <p:spPr>
          <a:xfrm>
            <a:off x="228600" y="1524000"/>
            <a:ext cx="8915400" cy="5105399"/>
          </a:xfrm>
        </p:spPr>
        <p:txBody>
          <a:bodyPr>
            <a:normAutofit fontScale="85000" lnSpcReduction="10000"/>
          </a:bodyPr>
          <a:lstStyle/>
          <a:p>
            <a:pPr>
              <a:buNone/>
            </a:pPr>
            <a:r>
              <a:rPr lang="en-US" dirty="0" smtClean="0"/>
              <a:t>	We are living in a world of technology and a fast pace one as well. So, as you can see using media in the classroom is a great way to help students explore different options and it helps students get a different view on things they are learning about rather than just simply sticking with the text. Using a compare and contrast technique with the novel and movie can really help a student out, especially if they are having trouble reading. It's always good to have something they can watch or even just listen too to help them get a better understanding.</a:t>
            </a:r>
          </a:p>
          <a:p>
            <a:pPr>
              <a:buNone/>
            </a:pPr>
            <a:r>
              <a:rPr lang="en-US" dirty="0" smtClean="0"/>
              <a:t>Questions:</a:t>
            </a:r>
          </a:p>
          <a:p>
            <a:r>
              <a:rPr lang="en-US" dirty="0" smtClean="0"/>
              <a:t>Why do you think it's a good idea to use media in the </a:t>
            </a:r>
            <a:br>
              <a:rPr lang="en-US" dirty="0" smtClean="0"/>
            </a:br>
            <a:r>
              <a:rPr lang="en-US" dirty="0" smtClean="0"/>
              <a:t>classroom? </a:t>
            </a:r>
          </a:p>
          <a:p>
            <a:r>
              <a:rPr lang="en-US" dirty="0" smtClean="0"/>
              <a:t>Do you think that using media in the classroom is appropriate for all ages? Why or why not?</a:t>
            </a:r>
          </a:p>
          <a:p>
            <a:r>
              <a:rPr lang="en-US" dirty="0" smtClean="0"/>
              <a:t>If the novel your classroom finishes reading, would you have them watch the movie (if there is one)? Why or why not?</a:t>
            </a:r>
          </a:p>
          <a:p>
            <a:pPr>
              <a:buNone/>
            </a:pPr>
            <a:endParaRPr lang="en-US" dirty="0"/>
          </a:p>
        </p:txBody>
      </p:sp>
      <p:pic>
        <p:nvPicPr>
          <p:cNvPr id="1026" name="Picture 2" descr="C:\Users\Shirt Ninja\AppData\Local\Microsoft\Windows\Temporary Internet Files\Content.IE5\UAROXF0A\MC900325522[1].wmf"/>
          <p:cNvPicPr>
            <a:picLocks noChangeAspect="1" noChangeArrowheads="1"/>
          </p:cNvPicPr>
          <p:nvPr/>
        </p:nvPicPr>
        <p:blipFill>
          <a:blip r:embed="rId2" cstate="print"/>
          <a:srcRect/>
          <a:stretch>
            <a:fillRect/>
          </a:stretch>
        </p:blipFill>
        <p:spPr bwMode="auto">
          <a:xfrm>
            <a:off x="7162800" y="228600"/>
            <a:ext cx="1819656" cy="1217066"/>
          </a:xfrm>
          <a:prstGeom prst="rect">
            <a:avLst/>
          </a:prstGeom>
          <a:noFill/>
        </p:spPr>
      </p:pic>
    </p:spTree>
  </p:cSld>
  <p:clrMapOvr>
    <a:masterClrMapping/>
  </p:clrMapOvr>
  <p:transition>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4495800" cy="609600"/>
          </a:xfrm>
        </p:spPr>
        <p:txBody>
          <a:bodyPr/>
          <a:lstStyle/>
          <a:p>
            <a:r>
              <a:rPr lang="en-US" sz="4400" dirty="0" smtClean="0">
                <a:latin typeface="Adventure" pitchFamily="82" charset="0"/>
              </a:rPr>
              <a:t>Online Resources</a:t>
            </a:r>
            <a:endParaRPr lang="en-US" sz="4400" dirty="0">
              <a:latin typeface="Adventure" pitchFamily="82" charset="0"/>
            </a:endParaRPr>
          </a:p>
        </p:txBody>
      </p:sp>
      <p:sp>
        <p:nvSpPr>
          <p:cNvPr id="3" name="Content Placeholder 2"/>
          <p:cNvSpPr>
            <a:spLocks noGrp="1"/>
          </p:cNvSpPr>
          <p:nvPr>
            <p:ph idx="1"/>
          </p:nvPr>
        </p:nvSpPr>
        <p:spPr>
          <a:xfrm>
            <a:off x="76200" y="609600"/>
            <a:ext cx="9144000" cy="6705600"/>
          </a:xfrm>
        </p:spPr>
        <p:txBody>
          <a:bodyPr>
            <a:normAutofit fontScale="77500" lnSpcReduction="20000"/>
          </a:bodyPr>
          <a:lstStyle/>
          <a:p>
            <a:pPr>
              <a:buNone/>
            </a:pPr>
            <a:r>
              <a:rPr lang="en-US" dirty="0" smtClean="0"/>
              <a:t>Here are some great online resources </a:t>
            </a:r>
          </a:p>
          <a:p>
            <a:pPr>
              <a:buNone/>
            </a:pPr>
            <a:r>
              <a:rPr lang="en-US" dirty="0" smtClean="0"/>
              <a:t>for using film in the classroom:</a:t>
            </a:r>
          </a:p>
          <a:p>
            <a:r>
              <a:rPr lang="en-US" b="1" dirty="0" smtClean="0"/>
              <a:t>Based on the Book </a:t>
            </a:r>
          </a:p>
          <a:p>
            <a:pPr>
              <a:buNone/>
            </a:pPr>
            <a:r>
              <a:rPr lang="en-US" dirty="0" smtClean="0"/>
              <a:t>	http://www.mcpl.lib.mo.us/readers/movies</a:t>
            </a:r>
          </a:p>
          <a:p>
            <a:pPr>
              <a:buNone/>
            </a:pPr>
            <a:r>
              <a:rPr lang="en-US" dirty="0" smtClean="0"/>
              <a:t>		Compilation of over 1,250 books, novels, short stories and plays that have been made into a film</a:t>
            </a:r>
          </a:p>
          <a:p>
            <a:r>
              <a:rPr lang="en-US" b="1" dirty="0" smtClean="0"/>
              <a:t>Chasing the Frog</a:t>
            </a:r>
          </a:p>
          <a:p>
            <a:pPr>
              <a:buNone/>
            </a:pPr>
            <a:r>
              <a:rPr lang="en-US" dirty="0" smtClean="0"/>
              <a:t>	http://www.chasingthefrog.com/index.html</a:t>
            </a:r>
          </a:p>
          <a:p>
            <a:pPr>
              <a:buNone/>
            </a:pPr>
            <a:r>
              <a:rPr lang="en-US" dirty="0" smtClean="0"/>
              <a:t>		Contains a list of movies based on movies dating to the 1930s.  Has links to the trailer of the movie and the Amazon book page.</a:t>
            </a:r>
          </a:p>
          <a:p>
            <a:r>
              <a:rPr lang="en-US" b="1" dirty="0" smtClean="0"/>
              <a:t>Books Made into Movies</a:t>
            </a:r>
          </a:p>
          <a:p>
            <a:pPr>
              <a:buNone/>
            </a:pPr>
            <a:r>
              <a:rPr lang="en-US" dirty="0" smtClean="0"/>
              <a:t>	http://www.epl.ca/EPLMaster.cfm?id=BOOKMOVIES</a:t>
            </a:r>
          </a:p>
          <a:p>
            <a:pPr>
              <a:buNone/>
            </a:pPr>
            <a:r>
              <a:rPr lang="en-US" dirty="0" smtClean="0"/>
              <a:t>		Another compilation site containing texts which have been made into movies, and linking to the book reference page</a:t>
            </a:r>
          </a:p>
          <a:p>
            <a:r>
              <a:rPr lang="en-US" b="1" dirty="0" smtClean="0"/>
              <a:t>The Internet Movie Database</a:t>
            </a:r>
          </a:p>
          <a:p>
            <a:pPr>
              <a:buNone/>
            </a:pPr>
            <a:r>
              <a:rPr lang="en-US" dirty="0" smtClean="0"/>
              <a:t>	http://www.imdb.com</a:t>
            </a:r>
          </a:p>
          <a:p>
            <a:pPr>
              <a:buNone/>
            </a:pPr>
            <a:r>
              <a:rPr lang="en-US" dirty="0" smtClean="0"/>
              <a:t>		An online database of information related to movies, actors, and television shows</a:t>
            </a:r>
          </a:p>
          <a:p>
            <a:pPr>
              <a:buNone/>
            </a:pPr>
            <a:endParaRPr lang="en-US" dirty="0" smtClean="0"/>
          </a:p>
        </p:txBody>
      </p:sp>
      <p:pic>
        <p:nvPicPr>
          <p:cNvPr id="1028" name="Picture 4" descr="C:\Users\Shirt Ninja\AppData\Local\Microsoft\Windows\Temporary Internet Files\Content.IE5\ZIPQLK3X\MC900366086[1].wmf"/>
          <p:cNvPicPr>
            <a:picLocks noChangeAspect="1" noChangeArrowheads="1"/>
          </p:cNvPicPr>
          <p:nvPr/>
        </p:nvPicPr>
        <p:blipFill>
          <a:blip r:embed="rId3" cstate="print"/>
          <a:srcRect/>
          <a:stretch>
            <a:fillRect/>
          </a:stretch>
        </p:blipFill>
        <p:spPr bwMode="auto">
          <a:xfrm>
            <a:off x="6629400" y="456590"/>
            <a:ext cx="1861718" cy="1219810"/>
          </a:xfrm>
          <a:prstGeom prst="rect">
            <a:avLst/>
          </a:prstGeom>
          <a:noFill/>
        </p:spPr>
      </p:pic>
    </p:spTree>
  </p:cSld>
  <p:clrMapOvr>
    <a:masterClrMapping/>
  </p:clrMapOvr>
  <p:transition>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900" y="444500"/>
            <a:ext cx="2019300" cy="1173162"/>
          </a:xfrm>
        </p:spPr>
        <p:txBody>
          <a:bodyPr/>
          <a:lstStyle/>
          <a:p>
            <a:r>
              <a:rPr lang="en-US" sz="4400" dirty="0" smtClean="0">
                <a:latin typeface="Adventure" pitchFamily="82" charset="0"/>
              </a:rPr>
              <a:t>Topics</a:t>
            </a:r>
            <a:endParaRPr lang="en-US" sz="4400" dirty="0">
              <a:latin typeface="Adventure" pitchFamily="82" charset="0"/>
            </a:endParaRPr>
          </a:p>
        </p:txBody>
      </p:sp>
      <p:sp>
        <p:nvSpPr>
          <p:cNvPr id="3" name="Content Placeholder 2"/>
          <p:cNvSpPr>
            <a:spLocks noGrp="1"/>
          </p:cNvSpPr>
          <p:nvPr>
            <p:ph idx="1"/>
          </p:nvPr>
        </p:nvSpPr>
        <p:spPr>
          <a:xfrm>
            <a:off x="381000" y="2133600"/>
            <a:ext cx="8458200" cy="4312023"/>
          </a:xfrm>
        </p:spPr>
        <p:txBody>
          <a:bodyPr>
            <a:normAutofit/>
          </a:bodyPr>
          <a:lstStyle/>
          <a:p>
            <a:pPr marL="484188" indent="-457200">
              <a:buFont typeface="+mj-lt"/>
              <a:buAutoNum type="arabicPeriod"/>
            </a:pPr>
            <a:r>
              <a:rPr lang="en-US" sz="2800" dirty="0" smtClean="0"/>
              <a:t>Briefly compare and contrast a book and its movie.</a:t>
            </a:r>
          </a:p>
          <a:p>
            <a:pPr marL="484188" indent="-457200">
              <a:buFont typeface="+mj-lt"/>
              <a:buAutoNum type="arabicPeriod"/>
            </a:pPr>
            <a:r>
              <a:rPr lang="en-US" sz="2800" dirty="0" smtClean="0"/>
              <a:t>How can you apply the use of film in your classroom?</a:t>
            </a:r>
          </a:p>
          <a:p>
            <a:pPr marL="484188" indent="-457200">
              <a:buFont typeface="+mj-lt"/>
              <a:buAutoNum type="arabicPeriod"/>
            </a:pPr>
            <a:r>
              <a:rPr lang="en-US" sz="2800" dirty="0" smtClean="0"/>
              <a:t>Write about a favorite movie or book.</a:t>
            </a:r>
            <a:endParaRPr lang="en-US" sz="2800" dirty="0"/>
          </a:p>
        </p:txBody>
      </p:sp>
      <p:pic>
        <p:nvPicPr>
          <p:cNvPr id="31746" name="Picture 2" descr="C:\Users\Shirt Ninja\AppData\Local\Microsoft\Windows\Temporary Internet Files\Content.IE5\WJ0C4JH8\MC900434671[1].wmf"/>
          <p:cNvPicPr>
            <a:picLocks noChangeAspect="1" noChangeArrowheads="1"/>
          </p:cNvPicPr>
          <p:nvPr/>
        </p:nvPicPr>
        <p:blipFill>
          <a:blip r:embed="rId2" cstate="print"/>
          <a:srcRect/>
          <a:stretch>
            <a:fillRect/>
          </a:stretch>
        </p:blipFill>
        <p:spPr bwMode="auto">
          <a:xfrm>
            <a:off x="1028700" y="169862"/>
            <a:ext cx="1631875" cy="1658938"/>
          </a:xfrm>
          <a:prstGeom prst="rect">
            <a:avLst/>
          </a:prstGeom>
          <a:noFill/>
        </p:spPr>
      </p:pic>
    </p:spTree>
  </p:cSld>
  <p:clrMapOvr>
    <a:masterClrMapping/>
  </p:clrMapOvr>
  <p:transition>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txt_logo.jpg"/>
          <p:cNvPicPr>
            <a:picLocks noGrp="1" noChangeAspect="1"/>
          </p:cNvPicPr>
          <p:nvPr>
            <p:ph idx="1"/>
          </p:nvPr>
        </p:nvPicPr>
        <p:blipFill>
          <a:blip r:embed="rId2" cstate="print"/>
          <a:stretch>
            <a:fillRect/>
          </a:stretch>
        </p:blipFill>
        <p:spPr>
          <a:xfrm>
            <a:off x="3733800" y="228600"/>
            <a:ext cx="1676400" cy="1687576"/>
          </a:xfrm>
        </p:spPr>
      </p:pic>
      <p:sp>
        <p:nvSpPr>
          <p:cNvPr id="10" name="TextBox 9"/>
          <p:cNvSpPr txBox="1"/>
          <p:nvPr/>
        </p:nvSpPr>
        <p:spPr>
          <a:xfrm>
            <a:off x="304800" y="2257485"/>
            <a:ext cx="8839200" cy="4247317"/>
          </a:xfrm>
          <a:prstGeom prst="rect">
            <a:avLst/>
          </a:prstGeom>
          <a:noFill/>
        </p:spPr>
        <p:txBody>
          <a:bodyPr wrap="square" rtlCol="0">
            <a:spAutoFit/>
          </a:bodyPr>
          <a:lstStyle/>
          <a:p>
            <a:r>
              <a:rPr lang="en-US" dirty="0" smtClean="0"/>
              <a:t>Anderson, Laurie </a:t>
            </a:r>
            <a:r>
              <a:rPr lang="en-US" dirty="0" err="1" smtClean="0"/>
              <a:t>Halse</a:t>
            </a:r>
            <a:r>
              <a:rPr lang="en-US" dirty="0" smtClean="0"/>
              <a:t>. </a:t>
            </a:r>
            <a:r>
              <a:rPr lang="en-US" i="1" dirty="0" smtClean="0"/>
              <a:t>Speak</a:t>
            </a:r>
            <a:r>
              <a:rPr lang="en-US" dirty="0" smtClean="0"/>
              <a:t>. New York: Penguin Putnam, 1999. 	Print.</a:t>
            </a:r>
          </a:p>
          <a:p>
            <a:r>
              <a:rPr lang="en-US" dirty="0" smtClean="0"/>
              <a:t> </a:t>
            </a:r>
          </a:p>
          <a:p>
            <a:r>
              <a:rPr lang="en-US" dirty="0" smtClean="0"/>
              <a:t>Burke, Jim. </a:t>
            </a:r>
            <a:r>
              <a:rPr lang="en-US" i="1" dirty="0" smtClean="0"/>
              <a:t>The</a:t>
            </a:r>
            <a:r>
              <a:rPr lang="en-US" dirty="0" smtClean="0"/>
              <a:t> </a:t>
            </a:r>
            <a:r>
              <a:rPr lang="en-US" i="1" dirty="0" smtClean="0"/>
              <a:t>English Teacher’s Companion: A Complete 	Guide to Classroom, Curriculum, and the Profession</a:t>
            </a:r>
            <a:r>
              <a:rPr lang="en-US" dirty="0" smtClean="0"/>
              <a:t>. 3</a:t>
            </a:r>
            <a:r>
              <a:rPr lang="en-US" baseline="30000" dirty="0" smtClean="0"/>
              <a:t>rd</a:t>
            </a:r>
            <a:r>
              <a:rPr lang="en-US" dirty="0" smtClean="0"/>
              <a:t> 	ed. Portsmouth, NH: Heinemann, 2008. Print.</a:t>
            </a:r>
          </a:p>
          <a:p>
            <a:r>
              <a:rPr lang="en-US" dirty="0" smtClean="0"/>
              <a:t> </a:t>
            </a:r>
          </a:p>
          <a:p>
            <a:r>
              <a:rPr lang="en-US" dirty="0" err="1" smtClean="0"/>
              <a:t>Christenbury</a:t>
            </a:r>
            <a:r>
              <a:rPr lang="en-US" dirty="0" smtClean="0"/>
              <a:t>, Leila.  </a:t>
            </a:r>
            <a:r>
              <a:rPr lang="en-US" i="1" dirty="0" smtClean="0"/>
              <a:t>Making the </a:t>
            </a:r>
            <a:r>
              <a:rPr lang="en-US" i="1" dirty="0" err="1" smtClean="0"/>
              <a:t>Jorney</a:t>
            </a:r>
            <a:r>
              <a:rPr lang="en-US" i="1" dirty="0" smtClean="0"/>
              <a:t>: Being and Becoming a 	teacher of English Language Arts</a:t>
            </a:r>
            <a:r>
              <a:rPr lang="en-US" dirty="0" smtClean="0"/>
              <a:t>. 3</a:t>
            </a:r>
            <a:r>
              <a:rPr lang="en-US" baseline="30000" dirty="0" smtClean="0"/>
              <a:t>rd</a:t>
            </a:r>
            <a:r>
              <a:rPr lang="en-US" dirty="0" smtClean="0"/>
              <a:t> ed. Portsmouth, 	NH: Heinemann, 2006. Print.</a:t>
            </a:r>
          </a:p>
          <a:p>
            <a:r>
              <a:rPr lang="en-US" dirty="0" smtClean="0"/>
              <a:t> </a:t>
            </a:r>
          </a:p>
          <a:p>
            <a:r>
              <a:rPr lang="en-US" i="1" dirty="0" smtClean="0"/>
              <a:t>Speak</a:t>
            </a:r>
            <a:r>
              <a:rPr lang="en-US" dirty="0" smtClean="0"/>
              <a:t>. Dir. Jessica </a:t>
            </a:r>
            <a:r>
              <a:rPr lang="en-US" dirty="0" err="1" smtClean="0"/>
              <a:t>Sharzer</a:t>
            </a:r>
            <a:r>
              <a:rPr lang="en-US" dirty="0" smtClean="0"/>
              <a:t>. </a:t>
            </a:r>
            <a:r>
              <a:rPr lang="en-US" dirty="0" err="1" smtClean="0"/>
              <a:t>Perf</a:t>
            </a:r>
            <a:r>
              <a:rPr lang="en-US" dirty="0" smtClean="0"/>
              <a:t>. Kristen Stuart, Michael 	</a:t>
            </a:r>
            <a:r>
              <a:rPr lang="en-US" dirty="0" err="1" smtClean="0"/>
              <a:t>Angarano</a:t>
            </a:r>
            <a:r>
              <a:rPr lang="en-US" dirty="0" smtClean="0"/>
              <a:t>, Elizabeth Perkins, Steve </a:t>
            </a:r>
            <a:r>
              <a:rPr lang="en-US" dirty="0" err="1" smtClean="0"/>
              <a:t>Zahn</a:t>
            </a:r>
            <a:r>
              <a:rPr lang="en-US" dirty="0" smtClean="0"/>
              <a:t>. Showtime, 2004. 	DVD.</a:t>
            </a:r>
          </a:p>
          <a:p>
            <a:endParaRPr lang="en-US" dirty="0"/>
          </a:p>
        </p:txBody>
      </p:sp>
    </p:spTree>
  </p:cSld>
  <p:clrMapOvr>
    <a:masterClrMapping/>
  </p:clrMapOvr>
  <p:transition>
    <p:wheel spokes="1"/>
  </p:transition>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Theme3">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ailored">
  <a:themeElements>
    <a:clrScheme name="Tailored">
      <a:dk1>
        <a:sysClr val="windowText" lastClr="000000"/>
      </a:dk1>
      <a:lt1>
        <a:sysClr val="window" lastClr="FFFFFF"/>
      </a:lt1>
      <a:dk2>
        <a:srgbClr val="123452"/>
      </a:dk2>
      <a:lt2>
        <a:srgbClr val="E0EDF8"/>
      </a:lt2>
      <a:accent1>
        <a:srgbClr val="2254A6"/>
      </a:accent1>
      <a:accent2>
        <a:srgbClr val="9B6261"/>
      </a:accent2>
      <a:accent3>
        <a:srgbClr val="939070"/>
      </a:accent3>
      <a:accent4>
        <a:srgbClr val="60254D"/>
      </a:accent4>
      <a:accent5>
        <a:srgbClr val="9FC6E9"/>
      </a:accent5>
      <a:accent6>
        <a:srgbClr val="8BA7B3"/>
      </a:accent6>
      <a:hlink>
        <a:srgbClr val="3286D2"/>
      </a:hlink>
      <a:folHlink>
        <a:srgbClr val="D99BBA"/>
      </a:folHlink>
    </a:clrScheme>
    <a:fontScheme name="Tailored">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Console"/>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ailored">
      <a:fillStyleLst>
        <a:gradFill rotWithShape="1">
          <a:gsLst>
            <a:gs pos="0">
              <a:schemeClr val="phClr">
                <a:tint val="90000"/>
                <a:satMod val="125000"/>
              </a:schemeClr>
            </a:gs>
            <a:gs pos="100000">
              <a:schemeClr val="phClr">
                <a:shade val="80000"/>
                <a:satMod val="115000"/>
              </a:schemeClr>
            </a:gs>
          </a:gsLst>
          <a:lin ang="5400000" scaled="0"/>
        </a:gradFill>
        <a:gradFill rotWithShape="1">
          <a:gsLst>
            <a:gs pos="0">
              <a:schemeClr val="phClr">
                <a:tint val="85000"/>
                <a:satMod val="150000"/>
              </a:schemeClr>
            </a:gs>
            <a:gs pos="35000">
              <a:schemeClr val="phClr">
                <a:tint val="65000"/>
                <a:satMod val="175000"/>
              </a:schemeClr>
            </a:gs>
            <a:gs pos="100000">
              <a:schemeClr val="phClr">
                <a:tint val="55000"/>
                <a:satMod val="200000"/>
              </a:schemeClr>
            </a:gs>
            <a:gs pos="100000">
              <a:schemeClr val="phClr">
                <a:tint val="50000"/>
                <a:satMod val="225000"/>
              </a:schemeClr>
            </a:gs>
          </a:gsLst>
          <a:path path="circle">
            <a:fillToRect l="100000" t="100000" r="100000" b="100000"/>
          </a:path>
        </a:gradFill>
        <a:blipFill rotWithShape="1">
          <a:blip xmlns:r="http://schemas.openxmlformats.org/officeDocument/2006/relationships" r:embed="rId1">
            <a:duotone>
              <a:schemeClr val="phClr">
                <a:shade val="78000"/>
                <a:satMod val="115000"/>
              </a:schemeClr>
              <a:schemeClr val="phClr">
                <a:tint val="84000"/>
                <a:satMod val="135000"/>
              </a:schemeClr>
            </a:duotone>
          </a:blip>
          <a:tile tx="0" ty="0" sx="100000" sy="100000" flip="none" algn="tl"/>
        </a:blipFill>
      </a:fillStyleLst>
      <a:lnStyleLst>
        <a:ln w="6350" cap="flat" cmpd="sng" algn="ctr">
          <a:solidFill>
            <a:schemeClr val="phClr">
              <a:shade val="95000"/>
              <a:alpha val="90000"/>
              <a:satMod val="115000"/>
            </a:schemeClr>
          </a:solidFill>
          <a:prstDash val="solid"/>
        </a:ln>
        <a:ln w="12700" cap="flat" cmpd="sng" algn="ctr">
          <a:solidFill>
            <a:schemeClr val="phClr">
              <a:shade val="95000"/>
              <a:alpha val="90000"/>
              <a:satMod val="115000"/>
            </a:schemeClr>
          </a:solidFill>
          <a:prstDash val="solid"/>
        </a:ln>
        <a:ln w="19050" cap="flat" cmpd="sng" algn="ctr">
          <a:solidFill>
            <a:schemeClr val="phClr">
              <a:shade val="95000"/>
              <a:alpha val="90000"/>
              <a:satMod val="115000"/>
            </a:schemeClr>
          </a:solidFill>
          <a:prstDash val="solid"/>
        </a:ln>
      </a:lnStyleLst>
      <a:effectStyleLst>
        <a:effectStyle>
          <a:effectLst>
            <a:softEdge rad="25400"/>
          </a:effectLst>
        </a:effectStyle>
        <a:effectStyle>
          <a:effectLst>
            <a:innerShdw blurRad="76200" dist="12700" dir="13500000">
              <a:srgbClr val="FFFFFF">
                <a:alpha val="60000"/>
              </a:srgbClr>
            </a:innerShdw>
          </a:effectLst>
          <a:scene3d>
            <a:camera prst="orthographicFront">
              <a:rot lat="0" lon="0" rev="0"/>
            </a:camera>
            <a:lightRig rig="balanced" dir="tl">
              <a:rot lat="0" lon="0" rev="3600000"/>
            </a:lightRig>
          </a:scene3d>
          <a:sp3d>
            <a:bevelT w="12700" h="25400" prst="softRound"/>
          </a:sp3d>
        </a:effectStyle>
        <a:effectStyle>
          <a:effectLst>
            <a:outerShdw blurRad="38100" dist="25400" dir="5400000" sx="102000" sy="102000" rotWithShape="0">
              <a:srgbClr val="808080">
                <a:alpha val="75000"/>
              </a:srgbClr>
            </a:outerShdw>
          </a:effectLst>
          <a:scene3d>
            <a:camera prst="orthographicFront">
              <a:rot lat="0" lon="0" rev="0"/>
            </a:camera>
            <a:lightRig rig="twoPt" dir="l">
              <a:rot lat="0" lon="0" rev="4200000"/>
            </a:lightRig>
          </a:scene3d>
          <a:sp3d prstMaterial="softmetal">
            <a:bevelT w="12700" h="50800" prst="softRound"/>
          </a:sp3d>
        </a:effectStyle>
      </a:effectStyleLst>
      <a:bgFillStyleLst>
        <a:solidFill>
          <a:schemeClr val="phClr"/>
        </a:solidFill>
        <a:gradFill rotWithShape="1">
          <a:gsLst>
            <a:gs pos="0">
              <a:schemeClr val="phClr">
                <a:tint val="40000"/>
                <a:satMod val="350000"/>
              </a:schemeClr>
            </a:gs>
            <a:gs pos="40000">
              <a:schemeClr val="phClr">
                <a:tint val="80000"/>
                <a:shade val="99000"/>
                <a:satMod val="150000"/>
              </a:schemeClr>
            </a:gs>
            <a:gs pos="100000">
              <a:schemeClr val="phClr">
                <a:shade val="20000"/>
                <a:satMod val="255000"/>
              </a:schemeClr>
            </a:gs>
          </a:gsLst>
          <a:lin ang="5400000" scaled="0"/>
        </a:gradFill>
        <a:blipFill rotWithShape="1">
          <a:blip xmlns:r="http://schemas.openxmlformats.org/officeDocument/2006/relationships" r:embed="rId2">
            <a:duotone>
              <a:schemeClr val="phClr">
                <a:shade val="82000"/>
                <a:satMod val="115000"/>
              </a:schemeClr>
              <a:schemeClr val="phClr">
                <a:tint val="90000"/>
                <a:satMod val="135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319</TotalTime>
  <Words>632</Words>
  <Application>Microsoft Office PowerPoint</Application>
  <PresentationFormat>On-screen Show (4:3)</PresentationFormat>
  <Paragraphs>66</Paragraphs>
  <Slides>9</Slides>
  <Notes>2</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Theme3</vt:lpstr>
      <vt:lpstr>Tailored</vt:lpstr>
      <vt:lpstr>                                                  Movie Magic:   Utilizing Film and the Internet  to Boost your Classroom</vt:lpstr>
      <vt:lpstr>Coming Attractions!</vt:lpstr>
      <vt:lpstr>Screenplay</vt:lpstr>
      <vt:lpstr>Actor Directions</vt:lpstr>
      <vt:lpstr>Method Acting</vt:lpstr>
      <vt:lpstr>That’s a Wrap!</vt:lpstr>
      <vt:lpstr>Online Resources</vt:lpstr>
      <vt:lpstr>Topics</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Movie Magic: Utilizing Film and the Internet to Boost your Classroom</dc:title>
  <dc:creator>Shirt Ninja</dc:creator>
  <cp:lastModifiedBy>Shirt Ninja</cp:lastModifiedBy>
  <cp:revision>56</cp:revision>
  <dcterms:created xsi:type="dcterms:W3CDTF">2010-04-21T21:00:42Z</dcterms:created>
  <dcterms:modified xsi:type="dcterms:W3CDTF">2010-04-22T15:15:27Z</dcterms:modified>
</cp:coreProperties>
</file>